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353" r:id="rId4"/>
    <p:sldId id="261" r:id="rId5"/>
    <p:sldId id="348" r:id="rId6"/>
    <p:sldId id="267" r:id="rId7"/>
    <p:sldId id="262" r:id="rId8"/>
    <p:sldId id="268" r:id="rId9"/>
    <p:sldId id="269" r:id="rId10"/>
    <p:sldId id="325" r:id="rId11"/>
    <p:sldId id="305" r:id="rId12"/>
    <p:sldId id="273" r:id="rId13"/>
    <p:sldId id="345" r:id="rId14"/>
    <p:sldId id="344" r:id="rId15"/>
    <p:sldId id="349" r:id="rId16"/>
    <p:sldId id="346" r:id="rId17"/>
    <p:sldId id="347" r:id="rId18"/>
    <p:sldId id="258" r:id="rId19"/>
    <p:sldId id="259" r:id="rId20"/>
    <p:sldId id="260" r:id="rId21"/>
    <p:sldId id="350" r:id="rId22"/>
    <p:sldId id="351" r:id="rId23"/>
    <p:sldId id="352" r:id="rId24"/>
    <p:sldId id="354" r:id="rId25"/>
    <p:sldId id="355" r:id="rId26"/>
  </p:sldIdLst>
  <p:sldSz cx="12192000" cy="6858000"/>
  <p:notesSz cx="6797675" cy="9926638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B5C19C-1E66-40AD-AFAF-39C036709E04}" v="27" dt="2024-11-11T16:36:43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04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nilla Roxby Cromvall" userId="b3da2d7b4743a0b8" providerId="LiveId" clId="{2EB5C19C-1E66-40AD-AFAF-39C036709E04}"/>
    <pc:docChg chg="custSel addSld delSld modSld sldOrd modNotesMaster">
      <pc:chgData name="Gunilla Roxby Cromvall" userId="b3da2d7b4743a0b8" providerId="LiveId" clId="{2EB5C19C-1E66-40AD-AFAF-39C036709E04}" dt="2024-11-11T16:36:43.107" v="3696"/>
      <pc:docMkLst>
        <pc:docMk/>
      </pc:docMkLst>
      <pc:sldChg chg="modSp mod">
        <pc:chgData name="Gunilla Roxby Cromvall" userId="b3da2d7b4743a0b8" providerId="LiveId" clId="{2EB5C19C-1E66-40AD-AFAF-39C036709E04}" dt="2024-11-11T13:07:20.750" v="3190" actId="20577"/>
        <pc:sldMkLst>
          <pc:docMk/>
          <pc:sldMk cId="4016276039" sldId="257"/>
        </pc:sldMkLst>
        <pc:spChg chg="mod">
          <ac:chgData name="Gunilla Roxby Cromvall" userId="b3da2d7b4743a0b8" providerId="LiveId" clId="{2EB5C19C-1E66-40AD-AFAF-39C036709E04}" dt="2024-11-11T13:07:20.750" v="3190" actId="20577"/>
          <ac:spMkLst>
            <pc:docMk/>
            <pc:sldMk cId="4016276039" sldId="257"/>
            <ac:spMk id="3" creationId="{08D7BE62-4DC6-A6D2-F0EF-A0AEBDE92E89}"/>
          </ac:spMkLst>
        </pc:spChg>
      </pc:sldChg>
      <pc:sldChg chg="modSp mod">
        <pc:chgData name="Gunilla Roxby Cromvall" userId="b3da2d7b4743a0b8" providerId="LiveId" clId="{2EB5C19C-1E66-40AD-AFAF-39C036709E04}" dt="2024-11-11T13:05:16.942" v="3168" actId="20577"/>
        <pc:sldMkLst>
          <pc:docMk/>
          <pc:sldMk cId="3640605565" sldId="258"/>
        </pc:sldMkLst>
        <pc:spChg chg="mod">
          <ac:chgData name="Gunilla Roxby Cromvall" userId="b3da2d7b4743a0b8" providerId="LiveId" clId="{2EB5C19C-1E66-40AD-AFAF-39C036709E04}" dt="2024-11-11T13:05:16.942" v="3168" actId="20577"/>
          <ac:spMkLst>
            <pc:docMk/>
            <pc:sldMk cId="3640605565" sldId="258"/>
            <ac:spMk id="14" creationId="{DD576D3C-5E20-B379-69D2-BDBEDCE09FBF}"/>
          </ac:spMkLst>
        </pc:spChg>
      </pc:sldChg>
      <pc:sldChg chg="modSp mod">
        <pc:chgData name="Gunilla Roxby Cromvall" userId="b3da2d7b4743a0b8" providerId="LiveId" clId="{2EB5C19C-1E66-40AD-AFAF-39C036709E04}" dt="2024-11-11T13:05:27.780" v="3172" actId="20577"/>
        <pc:sldMkLst>
          <pc:docMk/>
          <pc:sldMk cId="336499203" sldId="259"/>
        </pc:sldMkLst>
        <pc:spChg chg="mod">
          <ac:chgData name="Gunilla Roxby Cromvall" userId="b3da2d7b4743a0b8" providerId="LiveId" clId="{2EB5C19C-1E66-40AD-AFAF-39C036709E04}" dt="2024-11-11T13:05:27.780" v="3172" actId="20577"/>
          <ac:spMkLst>
            <pc:docMk/>
            <pc:sldMk cId="336499203" sldId="259"/>
            <ac:spMk id="14" creationId="{F93E1F51-6E35-D660-14C5-7E2A30209862}"/>
          </ac:spMkLst>
        </pc:spChg>
      </pc:sldChg>
      <pc:sldChg chg="modSp mod">
        <pc:chgData name="Gunilla Roxby Cromvall" userId="b3da2d7b4743a0b8" providerId="LiveId" clId="{2EB5C19C-1E66-40AD-AFAF-39C036709E04}" dt="2024-11-11T13:05:35.515" v="3176" actId="20577"/>
        <pc:sldMkLst>
          <pc:docMk/>
          <pc:sldMk cId="3702142571" sldId="260"/>
        </pc:sldMkLst>
        <pc:spChg chg="mod">
          <ac:chgData name="Gunilla Roxby Cromvall" userId="b3da2d7b4743a0b8" providerId="LiveId" clId="{2EB5C19C-1E66-40AD-AFAF-39C036709E04}" dt="2024-11-11T13:05:35.515" v="3176" actId="20577"/>
          <ac:spMkLst>
            <pc:docMk/>
            <pc:sldMk cId="3702142571" sldId="260"/>
            <ac:spMk id="23" creationId="{ED188B84-A2F2-57CE-2C74-606D3E04CCE6}"/>
          </ac:spMkLst>
        </pc:spChg>
      </pc:sldChg>
      <pc:sldChg chg="modAnim">
        <pc:chgData name="Gunilla Roxby Cromvall" userId="b3da2d7b4743a0b8" providerId="LiveId" clId="{2EB5C19C-1E66-40AD-AFAF-39C036709E04}" dt="2024-11-11T13:00:36.691" v="3145"/>
        <pc:sldMkLst>
          <pc:docMk/>
          <pc:sldMk cId="1290812846" sldId="261"/>
        </pc:sldMkLst>
      </pc:sldChg>
      <pc:sldChg chg="modAnim">
        <pc:chgData name="Gunilla Roxby Cromvall" userId="b3da2d7b4743a0b8" providerId="LiveId" clId="{2EB5C19C-1E66-40AD-AFAF-39C036709E04}" dt="2024-11-11T13:02:44.646" v="3147"/>
        <pc:sldMkLst>
          <pc:docMk/>
          <pc:sldMk cId="2666199601" sldId="262"/>
        </pc:sldMkLst>
      </pc:sldChg>
      <pc:sldChg chg="modSp modAnim">
        <pc:chgData name="Gunilla Roxby Cromvall" userId="b3da2d7b4743a0b8" providerId="LiveId" clId="{2EB5C19C-1E66-40AD-AFAF-39C036709E04}" dt="2024-11-11T16:31:01.649" v="3646" actId="20577"/>
        <pc:sldMkLst>
          <pc:docMk/>
          <pc:sldMk cId="76793110" sldId="268"/>
        </pc:sldMkLst>
        <pc:spChg chg="mod">
          <ac:chgData name="Gunilla Roxby Cromvall" userId="b3da2d7b4743a0b8" providerId="LiveId" clId="{2EB5C19C-1E66-40AD-AFAF-39C036709E04}" dt="2024-11-11T16:31:01.649" v="3646" actId="20577"/>
          <ac:spMkLst>
            <pc:docMk/>
            <pc:sldMk cId="76793110" sldId="268"/>
            <ac:spMk id="3" creationId="{235775E8-2425-F0EE-85FB-EDD1938C748E}"/>
          </ac:spMkLst>
        </pc:spChg>
      </pc:sldChg>
      <pc:sldChg chg="modAnim">
        <pc:chgData name="Gunilla Roxby Cromvall" userId="b3da2d7b4743a0b8" providerId="LiveId" clId="{2EB5C19C-1E66-40AD-AFAF-39C036709E04}" dt="2024-11-11T13:03:00.155" v="3149"/>
        <pc:sldMkLst>
          <pc:docMk/>
          <pc:sldMk cId="2475916598" sldId="269"/>
        </pc:sldMkLst>
      </pc:sldChg>
      <pc:sldChg chg="del">
        <pc:chgData name="Gunilla Roxby Cromvall" userId="b3da2d7b4743a0b8" providerId="LiveId" clId="{2EB5C19C-1E66-40AD-AFAF-39C036709E04}" dt="2024-11-11T13:11:19.046" v="3193" actId="47"/>
        <pc:sldMkLst>
          <pc:docMk/>
          <pc:sldMk cId="865702941" sldId="270"/>
        </pc:sldMkLst>
      </pc:sldChg>
      <pc:sldChg chg="add">
        <pc:chgData name="Gunilla Roxby Cromvall" userId="b3da2d7b4743a0b8" providerId="LiveId" clId="{2EB5C19C-1E66-40AD-AFAF-39C036709E04}" dt="2024-11-11T11:30:18.381" v="5"/>
        <pc:sldMkLst>
          <pc:docMk/>
          <pc:sldMk cId="4055304103" sldId="273"/>
        </pc:sldMkLst>
      </pc:sldChg>
      <pc:sldChg chg="add del">
        <pc:chgData name="Gunilla Roxby Cromvall" userId="b3da2d7b4743a0b8" providerId="LiveId" clId="{2EB5C19C-1E66-40AD-AFAF-39C036709E04}" dt="2024-11-11T13:03:29.373" v="3150" actId="47"/>
        <pc:sldMkLst>
          <pc:docMk/>
          <pc:sldMk cId="1966142714" sldId="275"/>
        </pc:sldMkLst>
      </pc:sldChg>
      <pc:sldChg chg="modNotes">
        <pc:chgData name="Gunilla Roxby Cromvall" userId="b3da2d7b4743a0b8" providerId="LiveId" clId="{2EB5C19C-1E66-40AD-AFAF-39C036709E04}" dt="2024-11-11T12:59:07.473" v="3143"/>
        <pc:sldMkLst>
          <pc:docMk/>
          <pc:sldMk cId="812508487" sldId="305"/>
        </pc:sldMkLst>
      </pc:sldChg>
      <pc:sldChg chg="new del">
        <pc:chgData name="Gunilla Roxby Cromvall" userId="b3da2d7b4743a0b8" providerId="LiveId" clId="{2EB5C19C-1E66-40AD-AFAF-39C036709E04}" dt="2024-11-11T11:30:58.723" v="7" actId="47"/>
        <pc:sldMkLst>
          <pc:docMk/>
          <pc:sldMk cId="1295735841" sldId="306"/>
        </pc:sldMkLst>
      </pc:sldChg>
      <pc:sldChg chg="delSp modSp add mod ord setBg delDesignElem">
        <pc:chgData name="Gunilla Roxby Cromvall" userId="b3da2d7b4743a0b8" providerId="LiveId" clId="{2EB5C19C-1E66-40AD-AFAF-39C036709E04}" dt="2024-11-11T13:12:44.254" v="3195"/>
        <pc:sldMkLst>
          <pc:docMk/>
          <pc:sldMk cId="1576495432" sldId="325"/>
        </pc:sldMkLst>
        <pc:spChg chg="mod">
          <ac:chgData name="Gunilla Roxby Cromvall" userId="b3da2d7b4743a0b8" providerId="LiveId" clId="{2EB5C19C-1E66-40AD-AFAF-39C036709E04}" dt="2024-11-11T13:03:45.525" v="3151" actId="20577"/>
          <ac:spMkLst>
            <pc:docMk/>
            <pc:sldMk cId="1576495432" sldId="325"/>
            <ac:spMk id="5" creationId="{1DCAC1CB-319F-6855-87D3-5B2EF0121862}"/>
          </ac:spMkLst>
        </pc:spChg>
        <pc:spChg chg="del">
          <ac:chgData name="Gunilla Roxby Cromvall" userId="b3da2d7b4743a0b8" providerId="LiveId" clId="{2EB5C19C-1E66-40AD-AFAF-39C036709E04}" dt="2024-11-11T11:29:16.091" v="4"/>
          <ac:spMkLst>
            <pc:docMk/>
            <pc:sldMk cId="1576495432" sldId="325"/>
            <ac:spMk id="12" creationId="{2B97F24A-32CE-4C1C-A50D-3016B394DCFB}"/>
          </ac:spMkLst>
        </pc:spChg>
        <pc:spChg chg="del">
          <ac:chgData name="Gunilla Roxby Cromvall" userId="b3da2d7b4743a0b8" providerId="LiveId" clId="{2EB5C19C-1E66-40AD-AFAF-39C036709E04}" dt="2024-11-11T11:29:16.091" v="4"/>
          <ac:spMkLst>
            <pc:docMk/>
            <pc:sldMk cId="1576495432" sldId="325"/>
            <ac:spMk id="14" creationId="{CD8B4F24-440B-49E9-B85D-733523DC064B}"/>
          </ac:spMkLst>
        </pc:spChg>
      </pc:sldChg>
      <pc:sldChg chg="add modAnim modNotes">
        <pc:chgData name="Gunilla Roxby Cromvall" userId="b3da2d7b4743a0b8" providerId="LiveId" clId="{2EB5C19C-1E66-40AD-AFAF-39C036709E04}" dt="2024-11-11T13:04:20.244" v="3152"/>
        <pc:sldMkLst>
          <pc:docMk/>
          <pc:sldMk cId="1871497157" sldId="344"/>
        </pc:sldMkLst>
      </pc:sldChg>
      <pc:sldChg chg="add">
        <pc:chgData name="Gunilla Roxby Cromvall" userId="b3da2d7b4743a0b8" providerId="LiveId" clId="{2EB5C19C-1E66-40AD-AFAF-39C036709E04}" dt="2024-11-11T11:28:50.121" v="2"/>
        <pc:sldMkLst>
          <pc:docMk/>
          <pc:sldMk cId="2161282031" sldId="345"/>
        </pc:sldMkLst>
      </pc:sldChg>
      <pc:sldChg chg="modSp new mod modAnim">
        <pc:chgData name="Gunilla Roxby Cromvall" userId="b3da2d7b4743a0b8" providerId="LiveId" clId="{2EB5C19C-1E66-40AD-AFAF-39C036709E04}" dt="2024-11-11T16:36:43.107" v="3696"/>
        <pc:sldMkLst>
          <pc:docMk/>
          <pc:sldMk cId="2654048899" sldId="346"/>
        </pc:sldMkLst>
        <pc:spChg chg="mod">
          <ac:chgData name="Gunilla Roxby Cromvall" userId="b3da2d7b4743a0b8" providerId="LiveId" clId="{2EB5C19C-1E66-40AD-AFAF-39C036709E04}" dt="2024-11-11T11:32:18.408" v="44" actId="20577"/>
          <ac:spMkLst>
            <pc:docMk/>
            <pc:sldMk cId="2654048899" sldId="346"/>
            <ac:spMk id="2" creationId="{8298612A-9EAF-67A4-45F6-6413B8537872}"/>
          </ac:spMkLst>
        </pc:spChg>
        <pc:spChg chg="mod">
          <ac:chgData name="Gunilla Roxby Cromvall" userId="b3da2d7b4743a0b8" providerId="LiveId" clId="{2EB5C19C-1E66-40AD-AFAF-39C036709E04}" dt="2024-11-11T16:34:54.118" v="3685" actId="20577"/>
          <ac:spMkLst>
            <pc:docMk/>
            <pc:sldMk cId="2654048899" sldId="346"/>
            <ac:spMk id="3" creationId="{47BF2B9B-09DA-BB50-C939-099C4DFBF5CE}"/>
          </ac:spMkLst>
        </pc:spChg>
      </pc:sldChg>
      <pc:sldChg chg="modSp new mod">
        <pc:chgData name="Gunilla Roxby Cromvall" userId="b3da2d7b4743a0b8" providerId="LiveId" clId="{2EB5C19C-1E66-40AD-AFAF-39C036709E04}" dt="2024-11-11T13:05:08.291" v="3164" actId="20577"/>
        <pc:sldMkLst>
          <pc:docMk/>
          <pc:sldMk cId="194715160" sldId="347"/>
        </pc:sldMkLst>
        <pc:spChg chg="mod">
          <ac:chgData name="Gunilla Roxby Cromvall" userId="b3da2d7b4743a0b8" providerId="LiveId" clId="{2EB5C19C-1E66-40AD-AFAF-39C036709E04}" dt="2024-11-11T11:35:42.731" v="569" actId="313"/>
          <ac:spMkLst>
            <pc:docMk/>
            <pc:sldMk cId="194715160" sldId="347"/>
            <ac:spMk id="2" creationId="{D70A2C0D-0A89-25A5-2617-7E9A5F0F11D1}"/>
          </ac:spMkLst>
        </pc:spChg>
        <pc:spChg chg="mod">
          <ac:chgData name="Gunilla Roxby Cromvall" userId="b3da2d7b4743a0b8" providerId="LiveId" clId="{2EB5C19C-1E66-40AD-AFAF-39C036709E04}" dt="2024-11-11T13:05:08.291" v="3164" actId="20577"/>
          <ac:spMkLst>
            <pc:docMk/>
            <pc:sldMk cId="194715160" sldId="347"/>
            <ac:spMk id="3" creationId="{4BB00CDE-A354-95A1-C683-B47FD499AB85}"/>
          </ac:spMkLst>
        </pc:spChg>
      </pc:sldChg>
      <pc:sldChg chg="modSp new mod modAnim">
        <pc:chgData name="Gunilla Roxby Cromvall" userId="b3da2d7b4743a0b8" providerId="LiveId" clId="{2EB5C19C-1E66-40AD-AFAF-39C036709E04}" dt="2024-11-11T13:09:25.195" v="3192" actId="27636"/>
        <pc:sldMkLst>
          <pc:docMk/>
          <pc:sldMk cId="2791475941" sldId="348"/>
        </pc:sldMkLst>
        <pc:spChg chg="mod">
          <ac:chgData name="Gunilla Roxby Cromvall" userId="b3da2d7b4743a0b8" providerId="LiveId" clId="{2EB5C19C-1E66-40AD-AFAF-39C036709E04}" dt="2024-11-11T11:43:56.653" v="1236" actId="20577"/>
          <ac:spMkLst>
            <pc:docMk/>
            <pc:sldMk cId="2791475941" sldId="348"/>
            <ac:spMk id="2" creationId="{5D273B83-A648-6E0E-8E00-BF06FF9F90C6}"/>
          </ac:spMkLst>
        </pc:spChg>
        <pc:spChg chg="mod">
          <ac:chgData name="Gunilla Roxby Cromvall" userId="b3da2d7b4743a0b8" providerId="LiveId" clId="{2EB5C19C-1E66-40AD-AFAF-39C036709E04}" dt="2024-11-11T13:09:25.195" v="3192" actId="27636"/>
          <ac:spMkLst>
            <pc:docMk/>
            <pc:sldMk cId="2791475941" sldId="348"/>
            <ac:spMk id="3" creationId="{7A498674-FBB1-2A15-46F5-1E13EC8D951E}"/>
          </ac:spMkLst>
        </pc:spChg>
      </pc:sldChg>
      <pc:sldChg chg="modSp new mod ord">
        <pc:chgData name="Gunilla Roxby Cromvall" userId="b3da2d7b4743a0b8" providerId="LiveId" clId="{2EB5C19C-1E66-40AD-AFAF-39C036709E04}" dt="2024-11-11T13:15:16.649" v="3197"/>
        <pc:sldMkLst>
          <pc:docMk/>
          <pc:sldMk cId="1329007949" sldId="349"/>
        </pc:sldMkLst>
        <pc:spChg chg="mod">
          <ac:chgData name="Gunilla Roxby Cromvall" userId="b3da2d7b4743a0b8" providerId="LiveId" clId="{2EB5C19C-1E66-40AD-AFAF-39C036709E04}" dt="2024-11-11T11:55:24.072" v="1661" actId="20577"/>
          <ac:spMkLst>
            <pc:docMk/>
            <pc:sldMk cId="1329007949" sldId="349"/>
            <ac:spMk id="2" creationId="{8E86925E-E8EA-C88E-A0BF-25791DC067C1}"/>
          </ac:spMkLst>
        </pc:spChg>
        <pc:spChg chg="mod">
          <ac:chgData name="Gunilla Roxby Cromvall" userId="b3da2d7b4743a0b8" providerId="LiveId" clId="{2EB5C19C-1E66-40AD-AFAF-39C036709E04}" dt="2024-11-11T11:55:06.201" v="1644" actId="27636"/>
          <ac:spMkLst>
            <pc:docMk/>
            <pc:sldMk cId="1329007949" sldId="349"/>
            <ac:spMk id="3" creationId="{2E669521-B392-6903-4A0E-F1957ABA93F1}"/>
          </ac:spMkLst>
        </pc:spChg>
        <pc:spChg chg="mod">
          <ac:chgData name="Gunilla Roxby Cromvall" userId="b3da2d7b4743a0b8" providerId="LiveId" clId="{2EB5C19C-1E66-40AD-AFAF-39C036709E04}" dt="2024-11-11T11:55:06.201" v="1645" actId="27636"/>
          <ac:spMkLst>
            <pc:docMk/>
            <pc:sldMk cId="1329007949" sldId="349"/>
            <ac:spMk id="4" creationId="{DC67F956-5DD8-E072-7912-0E919CC85CFE}"/>
          </ac:spMkLst>
        </pc:spChg>
      </pc:sldChg>
      <pc:sldChg chg="addSp modSp new mod modClrScheme chgLayout">
        <pc:chgData name="Gunilla Roxby Cromvall" userId="b3da2d7b4743a0b8" providerId="LiveId" clId="{2EB5C19C-1E66-40AD-AFAF-39C036709E04}" dt="2024-11-11T16:25:39.747" v="3644" actId="20577"/>
        <pc:sldMkLst>
          <pc:docMk/>
          <pc:sldMk cId="2523286387" sldId="350"/>
        </pc:sldMkLst>
        <pc:spChg chg="mod ord">
          <ac:chgData name="Gunilla Roxby Cromvall" userId="b3da2d7b4743a0b8" providerId="LiveId" clId="{2EB5C19C-1E66-40AD-AFAF-39C036709E04}" dt="2024-11-11T16:21:22.597" v="3560" actId="122"/>
          <ac:spMkLst>
            <pc:docMk/>
            <pc:sldMk cId="2523286387" sldId="350"/>
            <ac:spMk id="2" creationId="{E912EDB4-8B3E-B2F2-DE0F-66F0FAE96FA3}"/>
          </ac:spMkLst>
        </pc:spChg>
        <pc:spChg chg="mod ord">
          <ac:chgData name="Gunilla Roxby Cromvall" userId="b3da2d7b4743a0b8" providerId="LiveId" clId="{2EB5C19C-1E66-40AD-AFAF-39C036709E04}" dt="2024-11-11T16:25:32.387" v="3643" actId="20577"/>
          <ac:spMkLst>
            <pc:docMk/>
            <pc:sldMk cId="2523286387" sldId="350"/>
            <ac:spMk id="3" creationId="{D360F273-297D-8D14-98A6-96DC38E98FC7}"/>
          </ac:spMkLst>
        </pc:spChg>
        <pc:spChg chg="add mod ord">
          <ac:chgData name="Gunilla Roxby Cromvall" userId="b3da2d7b4743a0b8" providerId="LiveId" clId="{2EB5C19C-1E66-40AD-AFAF-39C036709E04}" dt="2024-11-11T16:25:39.747" v="3644" actId="20577"/>
          <ac:spMkLst>
            <pc:docMk/>
            <pc:sldMk cId="2523286387" sldId="350"/>
            <ac:spMk id="4" creationId="{6121008B-D2B0-4CA0-41AA-395206353181}"/>
          </ac:spMkLst>
        </pc:spChg>
      </pc:sldChg>
      <pc:sldChg chg="addSp delSp modSp new mod">
        <pc:chgData name="Gunilla Roxby Cromvall" userId="b3da2d7b4743a0b8" providerId="LiveId" clId="{2EB5C19C-1E66-40AD-AFAF-39C036709E04}" dt="2024-11-11T16:26:05.379" v="3645" actId="313"/>
        <pc:sldMkLst>
          <pc:docMk/>
          <pc:sldMk cId="1974055927" sldId="351"/>
        </pc:sldMkLst>
        <pc:spChg chg="mod">
          <ac:chgData name="Gunilla Roxby Cromvall" userId="b3da2d7b4743a0b8" providerId="LiveId" clId="{2EB5C19C-1E66-40AD-AFAF-39C036709E04}" dt="2024-11-11T12:01:52.749" v="2291" actId="122"/>
          <ac:spMkLst>
            <pc:docMk/>
            <pc:sldMk cId="1974055927" sldId="351"/>
            <ac:spMk id="2" creationId="{AABD4CA1-3298-1C51-5AE1-8E060F0D21EE}"/>
          </ac:spMkLst>
        </pc:spChg>
        <pc:spChg chg="mod">
          <ac:chgData name="Gunilla Roxby Cromvall" userId="b3da2d7b4743a0b8" providerId="LiveId" clId="{2EB5C19C-1E66-40AD-AFAF-39C036709E04}" dt="2024-11-11T16:26:05.379" v="3645" actId="313"/>
          <ac:spMkLst>
            <pc:docMk/>
            <pc:sldMk cId="1974055927" sldId="351"/>
            <ac:spMk id="3" creationId="{C65A2F5F-C893-B8F3-2D67-D598957EF2F6}"/>
          </ac:spMkLst>
        </pc:spChg>
        <pc:spChg chg="mod">
          <ac:chgData name="Gunilla Roxby Cromvall" userId="b3da2d7b4743a0b8" providerId="LiveId" clId="{2EB5C19C-1E66-40AD-AFAF-39C036709E04}" dt="2024-11-11T12:01:45.905" v="2290" actId="20577"/>
          <ac:spMkLst>
            <pc:docMk/>
            <pc:sldMk cId="1974055927" sldId="351"/>
            <ac:spMk id="4" creationId="{9735B538-F862-DEBF-F5A2-C936FA404311}"/>
          </ac:spMkLst>
        </pc:spChg>
        <pc:spChg chg="add del mod">
          <ac:chgData name="Gunilla Roxby Cromvall" userId="b3da2d7b4743a0b8" providerId="LiveId" clId="{2EB5C19C-1E66-40AD-AFAF-39C036709E04}" dt="2024-11-11T12:02:18.664" v="2296" actId="478"/>
          <ac:spMkLst>
            <pc:docMk/>
            <pc:sldMk cId="1974055927" sldId="351"/>
            <ac:spMk id="6" creationId="{F73E6F11-32D6-A3CB-B8C4-B6FF330206E9}"/>
          </ac:spMkLst>
        </pc:spChg>
      </pc:sldChg>
      <pc:sldChg chg="addSp delSp modSp new mod chgLayout">
        <pc:chgData name="Gunilla Roxby Cromvall" userId="b3da2d7b4743a0b8" providerId="LiveId" clId="{2EB5C19C-1E66-40AD-AFAF-39C036709E04}" dt="2024-11-11T12:54:32.323" v="3026" actId="113"/>
        <pc:sldMkLst>
          <pc:docMk/>
          <pc:sldMk cId="4204075091" sldId="352"/>
        </pc:sldMkLst>
        <pc:spChg chg="del">
          <ac:chgData name="Gunilla Roxby Cromvall" userId="b3da2d7b4743a0b8" providerId="LiveId" clId="{2EB5C19C-1E66-40AD-AFAF-39C036709E04}" dt="2024-11-11T12:02:30.763" v="2298" actId="700"/>
          <ac:spMkLst>
            <pc:docMk/>
            <pc:sldMk cId="4204075091" sldId="352"/>
            <ac:spMk id="2" creationId="{A36BC41D-D63E-957F-C3BC-8DB9F10C1896}"/>
          </ac:spMkLst>
        </pc:spChg>
        <pc:spChg chg="del">
          <ac:chgData name="Gunilla Roxby Cromvall" userId="b3da2d7b4743a0b8" providerId="LiveId" clId="{2EB5C19C-1E66-40AD-AFAF-39C036709E04}" dt="2024-11-11T12:02:30.763" v="2298" actId="700"/>
          <ac:spMkLst>
            <pc:docMk/>
            <pc:sldMk cId="4204075091" sldId="352"/>
            <ac:spMk id="3" creationId="{ACEF72FB-1D91-E7D7-1AB5-82E08AC45311}"/>
          </ac:spMkLst>
        </pc:spChg>
        <pc:spChg chg="del">
          <ac:chgData name="Gunilla Roxby Cromvall" userId="b3da2d7b4743a0b8" providerId="LiveId" clId="{2EB5C19C-1E66-40AD-AFAF-39C036709E04}" dt="2024-11-11T12:02:30.763" v="2298" actId="700"/>
          <ac:spMkLst>
            <pc:docMk/>
            <pc:sldMk cId="4204075091" sldId="352"/>
            <ac:spMk id="4" creationId="{D2CE5E19-43B8-086F-1CCB-84F964D11A74}"/>
          </ac:spMkLst>
        </pc:spChg>
        <pc:spChg chg="add mod ord">
          <ac:chgData name="Gunilla Roxby Cromvall" userId="b3da2d7b4743a0b8" providerId="LiveId" clId="{2EB5C19C-1E66-40AD-AFAF-39C036709E04}" dt="2024-11-11T12:02:46.323" v="2344" actId="20577"/>
          <ac:spMkLst>
            <pc:docMk/>
            <pc:sldMk cId="4204075091" sldId="352"/>
            <ac:spMk id="5" creationId="{2EA0264C-92F5-A317-C5CE-53E6D9835BBF}"/>
          </ac:spMkLst>
        </pc:spChg>
        <pc:spChg chg="add mod ord">
          <ac:chgData name="Gunilla Roxby Cromvall" userId="b3da2d7b4743a0b8" providerId="LiveId" clId="{2EB5C19C-1E66-40AD-AFAF-39C036709E04}" dt="2024-11-11T12:54:32.323" v="3026" actId="113"/>
          <ac:spMkLst>
            <pc:docMk/>
            <pc:sldMk cId="4204075091" sldId="352"/>
            <ac:spMk id="6" creationId="{651FC7EB-1CE0-2E1B-16B5-74C07DEA221C}"/>
          </ac:spMkLst>
        </pc:spChg>
        <pc:spChg chg="add del mod ord">
          <ac:chgData name="Gunilla Roxby Cromvall" userId="b3da2d7b4743a0b8" providerId="LiveId" clId="{2EB5C19C-1E66-40AD-AFAF-39C036709E04}" dt="2024-11-11T12:03:27.822" v="2345" actId="931"/>
          <ac:spMkLst>
            <pc:docMk/>
            <pc:sldMk cId="4204075091" sldId="352"/>
            <ac:spMk id="7" creationId="{3BFA6B8A-3853-07A8-DB18-9FAEB0D8EECC}"/>
          </ac:spMkLst>
        </pc:spChg>
        <pc:picChg chg="add mod">
          <ac:chgData name="Gunilla Roxby Cromvall" userId="b3da2d7b4743a0b8" providerId="LiveId" clId="{2EB5C19C-1E66-40AD-AFAF-39C036709E04}" dt="2024-11-11T12:03:30.065" v="2347" actId="962"/>
          <ac:picMkLst>
            <pc:docMk/>
            <pc:sldMk cId="4204075091" sldId="352"/>
            <ac:picMk id="9" creationId="{46E59A5D-3340-BA46-AC9B-416AB6C6C30E}"/>
          </ac:picMkLst>
        </pc:picChg>
      </pc:sldChg>
      <pc:sldChg chg="modSp new mod modAnim">
        <pc:chgData name="Gunilla Roxby Cromvall" userId="b3da2d7b4743a0b8" providerId="LiveId" clId="{2EB5C19C-1E66-40AD-AFAF-39C036709E04}" dt="2024-11-11T13:00:20.121" v="3144"/>
        <pc:sldMkLst>
          <pc:docMk/>
          <pc:sldMk cId="3648506632" sldId="353"/>
        </pc:sldMkLst>
        <pc:spChg chg="mod">
          <ac:chgData name="Gunilla Roxby Cromvall" userId="b3da2d7b4743a0b8" providerId="LiveId" clId="{2EB5C19C-1E66-40AD-AFAF-39C036709E04}" dt="2024-11-11T12:43:57.270" v="2819" actId="122"/>
          <ac:spMkLst>
            <pc:docMk/>
            <pc:sldMk cId="3648506632" sldId="353"/>
            <ac:spMk id="2" creationId="{C1AA757D-C8C4-C5A3-7BCD-557442C8E7C0}"/>
          </ac:spMkLst>
        </pc:spChg>
        <pc:spChg chg="mod">
          <ac:chgData name="Gunilla Roxby Cromvall" userId="b3da2d7b4743a0b8" providerId="LiveId" clId="{2EB5C19C-1E66-40AD-AFAF-39C036709E04}" dt="2024-11-11T12:46:14.244" v="3015" actId="20577"/>
          <ac:spMkLst>
            <pc:docMk/>
            <pc:sldMk cId="3648506632" sldId="353"/>
            <ac:spMk id="3" creationId="{185DB391-7468-D5C2-0519-D04E2219EC1F}"/>
          </ac:spMkLst>
        </pc:spChg>
      </pc:sldChg>
      <pc:sldChg chg="delSp modSp new mod modClrScheme chgLayout">
        <pc:chgData name="Gunilla Roxby Cromvall" userId="b3da2d7b4743a0b8" providerId="LiveId" clId="{2EB5C19C-1E66-40AD-AFAF-39C036709E04}" dt="2024-11-11T12:58:03.514" v="3129" actId="122"/>
        <pc:sldMkLst>
          <pc:docMk/>
          <pc:sldMk cId="1448308670" sldId="354"/>
        </pc:sldMkLst>
        <pc:spChg chg="mod ord">
          <ac:chgData name="Gunilla Roxby Cromvall" userId="b3da2d7b4743a0b8" providerId="LiveId" clId="{2EB5C19C-1E66-40AD-AFAF-39C036709E04}" dt="2024-11-11T12:58:03.514" v="3129" actId="122"/>
          <ac:spMkLst>
            <pc:docMk/>
            <pc:sldMk cId="1448308670" sldId="354"/>
            <ac:spMk id="2" creationId="{2B517466-1A49-6FAA-6FC3-BBB783CFE605}"/>
          </ac:spMkLst>
        </pc:spChg>
        <pc:spChg chg="del mod">
          <ac:chgData name="Gunilla Roxby Cromvall" userId="b3da2d7b4743a0b8" providerId="LiveId" clId="{2EB5C19C-1E66-40AD-AFAF-39C036709E04}" dt="2024-11-11T12:57:59.261" v="3128" actId="700"/>
          <ac:spMkLst>
            <pc:docMk/>
            <pc:sldMk cId="1448308670" sldId="354"/>
            <ac:spMk id="3" creationId="{66FF9DBA-4ED9-17C5-6A31-9FF5FB9D774E}"/>
          </ac:spMkLst>
        </pc:spChg>
        <pc:spChg chg="del">
          <ac:chgData name="Gunilla Roxby Cromvall" userId="b3da2d7b4743a0b8" providerId="LiveId" clId="{2EB5C19C-1E66-40AD-AFAF-39C036709E04}" dt="2024-11-11T12:57:59.261" v="3128" actId="700"/>
          <ac:spMkLst>
            <pc:docMk/>
            <pc:sldMk cId="1448308670" sldId="354"/>
            <ac:spMk id="4" creationId="{FD4B39D1-CDC1-AF4A-6D30-8C2D8EC29D62}"/>
          </ac:spMkLst>
        </pc:spChg>
      </pc:sldChg>
      <pc:sldChg chg="addSp modSp new mod modClrScheme chgLayout">
        <pc:chgData name="Gunilla Roxby Cromvall" userId="b3da2d7b4743a0b8" providerId="LiveId" clId="{2EB5C19C-1E66-40AD-AFAF-39C036709E04}" dt="2024-11-11T12:58:45.822" v="3142" actId="20577"/>
        <pc:sldMkLst>
          <pc:docMk/>
          <pc:sldMk cId="2112516188" sldId="355"/>
        </pc:sldMkLst>
        <pc:spChg chg="add mod">
          <ac:chgData name="Gunilla Roxby Cromvall" userId="b3da2d7b4743a0b8" providerId="LiveId" clId="{2EB5C19C-1E66-40AD-AFAF-39C036709E04}" dt="2024-11-11T12:58:45.822" v="3142" actId="20577"/>
          <ac:spMkLst>
            <pc:docMk/>
            <pc:sldMk cId="2112516188" sldId="355"/>
            <ac:spMk id="2" creationId="{3DC1625E-FDE3-B62C-7473-4FF24054FDDA}"/>
          </ac:spMkLst>
        </pc:spChg>
        <pc:spChg chg="add mod">
          <ac:chgData name="Gunilla Roxby Cromvall" userId="b3da2d7b4743a0b8" providerId="LiveId" clId="{2EB5C19C-1E66-40AD-AFAF-39C036709E04}" dt="2024-11-11T12:58:29.492" v="3131" actId="700"/>
          <ac:spMkLst>
            <pc:docMk/>
            <pc:sldMk cId="2112516188" sldId="355"/>
            <ac:spMk id="3" creationId="{3B6B5A1A-F2D5-7504-44C2-ECF02C2E434F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v-S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err="1"/>
              <a:t>Upplåtelseformer</a:t>
            </a:r>
            <a:r>
              <a:rPr lang="en-US" sz="2800"/>
              <a:t> Stockholm stad</a:t>
            </a:r>
          </a:p>
        </c:rich>
      </c:tx>
      <c:layout>
        <c:manualLayout>
          <c:xMode val="edge"/>
          <c:yMode val="edge"/>
          <c:x val="8.9127744134564729E-2"/>
          <c:y val="2.70875599072314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sv-SE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0.19726174457698484"/>
          <c:w val="0.6265508723174309"/>
          <c:h val="0.7461006246814198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Upplåtelseform</c:v>
                </c:pt>
              </c:strCache>
            </c:strRef>
          </c:tx>
          <c:spPr>
            <a:solidFill>
              <a:schemeClr val="bg1">
                <a:lumMod val="95000"/>
              </a:schemeClr>
            </a:solidFill>
          </c:spPr>
          <c:dPt>
            <c:idx val="0"/>
            <c:bubble3D val="0"/>
            <c:spPr>
              <a:pattFill prst="smCheck">
                <a:fgClr>
                  <a:schemeClr val="bg1">
                    <a:lumMod val="50000"/>
                  </a:schemeClr>
                </a:fgClr>
                <a:bgClr>
                  <a:schemeClr val="bg1">
                    <a:lumMod val="95000"/>
                  </a:schemeClr>
                </a:bgClr>
              </a:patt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D33-4139-BAA9-DA0F9EF301E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D33-4139-BAA9-DA0F9EF301E1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1D33-4139-BAA9-DA0F9EF301E1}"/>
              </c:ext>
            </c:extLst>
          </c:dPt>
          <c:dPt>
            <c:idx val="3"/>
            <c:bubble3D val="0"/>
            <c:spPr>
              <a:solidFill>
                <a:srgbClr val="777777"/>
              </a:solidFill>
              <a:ln>
                <a:solidFill>
                  <a:schemeClr val="tx1"/>
                </a:solidFill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1D33-4139-BAA9-DA0F9EF301E1}"/>
              </c:ext>
            </c:extLst>
          </c:dPt>
          <c:dLbls>
            <c:dLbl>
              <c:idx val="1"/>
              <c:spPr>
                <a:pattFill prst="pct75">
                  <a:fgClr>
                    <a:schemeClr val="dk1">
                      <a:lumMod val="75000"/>
                      <a:lumOff val="25000"/>
                    </a:schemeClr>
                  </a:fgClr>
                  <a:bgClr>
                    <a:schemeClr val="dk1">
                      <a:lumMod val="65000"/>
                      <a:lumOff val="35000"/>
                    </a:schemeClr>
                  </a:bgClr>
                </a:patt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sv-SE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1D33-4139-BAA9-DA0F9EF301E1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4"/>
                <c:pt idx="0">
                  <c:v>Privat hyresrätt</c:v>
                </c:pt>
                <c:pt idx="1">
                  <c:v>Allmännytta</c:v>
                </c:pt>
                <c:pt idx="2">
                  <c:v>bostadsrätt</c:v>
                </c:pt>
                <c:pt idx="3">
                  <c:v>småhus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24</c:v>
                </c:pt>
                <c:pt idx="1">
                  <c:v>15</c:v>
                </c:pt>
                <c:pt idx="2">
                  <c:v>52</c:v>
                </c:pt>
                <c:pt idx="3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D33-4139-BAA9-DA0F9EF301E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sv-S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275277-1162-4492-B5B9-8A42A1DA298B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0887D-9BC0-41F9-9DAE-7ED2FE1C1BD0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70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Letat en gammal bild. Inte hittat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F6D6-D4C0-4200-943B-F7C84891C6E0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09828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17500" y="1201738"/>
            <a:ext cx="6462713" cy="3636962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673788" y="5186906"/>
            <a:ext cx="5390305" cy="5591080"/>
          </a:xfrm>
        </p:spPr>
        <p:txBody>
          <a:bodyPr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sv-SE" sz="1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BCC353-53EE-44E4-A64D-6F0984C85643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48069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F6D6-D4C0-4200-943B-F7C84891C6E0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09180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F6D6-D4C0-4200-943B-F7C84891C6E0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30166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>
          <a:xfrm>
            <a:off x="793046" y="5186475"/>
            <a:ext cx="5390305" cy="4243832"/>
          </a:xfrm>
        </p:spPr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88F6D6-D4C0-4200-943B-F7C84891C6E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4324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DCE5A0B-EC5A-8E2B-8E5A-FD11A8F28B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4C0ECC43-E026-0EAF-FB7E-3F4982A856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E1005D0-8B8A-4A17-FEBD-D3363E1D5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D56135C-EA7C-23AA-D7CE-6EEF025F1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238C7F0-C549-61E3-F49A-DD8CFC83F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8972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DC89AA3-9B43-8603-AE91-7FF9D264C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75724D55-A50F-78D7-C477-A24A4AD6EE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08768CC-75EE-46B5-BF7D-9F8025209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69DF64B9-E946-2902-F2E6-6BBDEF87F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6195BF4-21EE-2A2A-DA84-EFF031901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48095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B643A63F-7FEA-9D1F-51F8-5C511BF5C6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65FAB1C-4A39-B76B-F022-C500D70B3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12A7320-B67C-DDE2-7E38-ED1A37A69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FD6C3AB-8224-ACC1-7813-4F89057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004F27B-FBA2-DCE2-7ED3-D57A901E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1165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3F60716-7768-49DA-9D3B-AC64F3EDC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125DBBA-FA8E-C7ED-DFDC-200EB6CBE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DCB98AC-536B-A652-8346-39424FC40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A45D097-7C62-37CC-43D0-81F58D3D3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59618A-5CD4-6AB0-8441-03955D82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0912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80B9E6E-834A-BDBA-4388-2ECA0062E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7E20C1E-6ED5-36EC-464A-CCB4A4780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44FE344-2140-6CFF-5797-E2EE463FB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9577AEB-1A09-10F1-9FBD-32510CF8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A03C9B9-4E9D-EC68-B9D0-B9B5474E6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618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A6CC7C1-174A-6004-CD13-50C2F302E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79F8FBF-58D7-D541-A52D-A4A5B597F7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26BD30D-BEC3-2B71-30D4-6E8C11B317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26A2CE9D-2245-7436-34A9-298CD505D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6524EBF-8B90-00C7-6A09-B8403B803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4E659F72-E473-E948-50EB-B263B27FC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20791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B5F67F-D230-4677-3330-3566877CD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ED307858-F1A0-163B-F20A-0CC8B5EA8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B75DBB-3D34-BCF4-711D-42063449F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D1174D16-0DCB-2CAC-8988-60487C3C85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D57AA607-E9E9-E04B-4CEB-AE5167B42D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D1E0AFAD-CCD1-DDA7-4850-2B81AC36F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112D9ADB-6DF9-B112-A2FE-C40CD3E5C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961EE5CB-C2DF-D41A-66FD-CDF174491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1324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BAD24E6-390B-6EA1-A933-5F1DA086C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D6AA5A3A-AAD7-515B-4A98-C441D4523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35FCD503-B319-59F5-AB92-E67BCCE9D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7B3884EB-6580-F68A-C209-64898827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98719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0428C6AA-473A-8193-DE13-45F72E7C8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1DE71284-416A-80BD-CA3E-672ED17B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FDF47305-0DD4-F592-E5D4-C2626CE64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902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15B0713-D152-9BF0-79A3-46B9CC5ED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974DB69A-849E-72B2-C57B-DC4319A26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487622F-8465-ECE8-0216-2447E280F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8445EAD9-A7D9-C274-5E8E-B4A73150F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E1216794-29A4-ACA7-0434-7731E1E2E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1571EB81-5593-9439-DEC1-145075A4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9122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2EAD8FF-E174-3B39-460A-8AE59F9F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CF65CD0C-96E7-A19E-9ABA-43C58349C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9D70910-97FE-19BA-5011-C9760F521A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57569B12-F0E6-F07C-2201-039C5ADDE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39BE89B4-033F-9CB6-465C-918E763D0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0CE2E1FA-2FD9-95A0-8880-A38A8B26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83102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0F4A81A-3FD6-770D-5E5B-B91E4FCA4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E97F24A-F9A7-88AB-40DA-DF689BBCE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6D83CCD-3FF5-8989-7ED1-EA80F8E452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8F609D-692F-4326-9244-374E5C688BC9}" type="datetimeFigureOut">
              <a:rPr lang="sv-SE" smtClean="0"/>
              <a:t>2024-11-11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29E5F472-7527-3A73-8852-3A64B8A1CC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FC127344-BD52-7B14-1AAC-AE8D79A207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0E94BA9-9C87-4E68-8169-D0DCB0D276D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56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A6F4D75-C3FE-CAED-51F2-A8C959580D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747469D-B078-D265-C3A9-E0955C23F4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/>
              <a:t>Bomöte</a:t>
            </a:r>
          </a:p>
          <a:p>
            <a:r>
              <a:rPr lang="sv-SE" dirty="0"/>
              <a:t>För alla Stockholmshems hyresgäster i Solberga</a:t>
            </a:r>
          </a:p>
        </p:txBody>
      </p:sp>
      <p:pic>
        <p:nvPicPr>
          <p:cNvPr id="5" name="Bildobjekt 4" descr="En bild som visar skärmbild, Teckensnitt, Grafik, grafisk design&#10;&#10;Automatiskt genererad beskrivning">
            <a:extLst>
              <a:ext uri="{FF2B5EF4-FFF2-40B4-BE49-F238E27FC236}">
                <a16:creationId xmlns:a16="http://schemas.microsoft.com/office/drawing/2014/main" id="{1D3B1581-B741-FB67-A888-A93B5BC72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8" y="1489725"/>
            <a:ext cx="9144001" cy="16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72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346C929-070B-65C4-ED87-57623332B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5400" kern="1200" cap="all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5400" b="1" kern="1200" cap="all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1DCAC1CB-319F-6855-87D3-5B2EF0121862}"/>
              </a:ext>
            </a:extLst>
          </p:cNvPr>
          <p:cNvSpPr txBox="1"/>
          <p:nvPr/>
        </p:nvSpPr>
        <p:spPr>
          <a:xfrm>
            <a:off x="630936" y="2807208"/>
            <a:ext cx="3429000" cy="3410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Småhus</a:t>
            </a:r>
            <a:r>
              <a:rPr lang="en-US" sz="2200" dirty="0"/>
              <a:t> 9 %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Bostadsrätt</a:t>
            </a:r>
            <a:r>
              <a:rPr lang="en-US" sz="2200" dirty="0"/>
              <a:t> 52 %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Privat </a:t>
            </a:r>
            <a:r>
              <a:rPr lang="en-US" sz="2200" dirty="0" err="1"/>
              <a:t>hyresrätt</a:t>
            </a:r>
            <a:r>
              <a:rPr lang="en-US" sz="2200" dirty="0"/>
              <a:t> 24 %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err="1"/>
              <a:t>Allmännytta</a:t>
            </a:r>
            <a:r>
              <a:rPr lang="en-US" sz="2200" dirty="0"/>
              <a:t> 15 %</a:t>
            </a:r>
          </a:p>
        </p:txBody>
      </p:sp>
      <p:graphicFrame>
        <p:nvGraphicFramePr>
          <p:cNvPr id="7" name="Platshållare för innehåll 8">
            <a:extLst>
              <a:ext uri="{FF2B5EF4-FFF2-40B4-BE49-F238E27FC236}">
                <a16:creationId xmlns:a16="http://schemas.microsoft.com/office/drawing/2014/main" id="{54CDB470-65ED-0F1A-A741-3160881770C7}"/>
              </a:ext>
            </a:extLst>
          </p:cNvPr>
          <p:cNvGraphicFramePr>
            <a:graphicFrameLocks/>
          </p:cNvGraphicFramePr>
          <p:nvPr/>
        </p:nvGraphicFramePr>
        <p:xfrm>
          <a:off x="4654296" y="640080"/>
          <a:ext cx="6903720" cy="5577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64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>
            <a:extLst>
              <a:ext uri="{FF2B5EF4-FFF2-40B4-BE49-F238E27FC236}">
                <a16:creationId xmlns:a16="http://schemas.microsoft.com/office/drawing/2014/main" id="{587BDD8E-A7D4-8403-979B-28846DF97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kern="1200" spc="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Stockholm – en delad stad</a:t>
            </a:r>
            <a:br>
              <a:rPr lang="en-US" sz="4800" b="1" kern="1200" spc="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Platshållare för text 8">
            <a:extLst>
              <a:ext uri="{FF2B5EF4-FFF2-40B4-BE49-F238E27FC236}">
                <a16:creationId xmlns:a16="http://schemas.microsoft.com/office/drawing/2014/main" id="{2C27E65E-C9F9-AE07-B8FF-EE31F0AD1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Bildobjekt 4" descr="En bild som visar text, skärmbild, programvara, Multimedieprogram&#10;&#10;Automatiskt genererad beskrivning">
            <a:extLst>
              <a:ext uri="{FF2B5EF4-FFF2-40B4-BE49-F238E27FC236}">
                <a16:creationId xmlns:a16="http://schemas.microsoft.com/office/drawing/2014/main" id="{8410B757-F1DB-9BC6-8E30-AB25A19E7F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75" t="22588" r="18059" b="5739"/>
          <a:stretch/>
        </p:blipFill>
        <p:spPr bwMode="auto">
          <a:xfrm>
            <a:off x="5265791" y="625683"/>
            <a:ext cx="6043997" cy="545538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1250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EE59ACC-BF0F-E3EA-3418-D30357196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600" b="1" dirty="0"/>
              <a:t>Allmännyttan måste: </a:t>
            </a:r>
            <a:br>
              <a:rPr lang="sv-SE" sz="3600" b="1" dirty="0"/>
            </a:br>
            <a:endParaRPr lang="sv-SE" sz="5200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-modell 5" descr="Gold coins">
                <a:extLst>
                  <a:ext uri="{FF2B5EF4-FFF2-40B4-BE49-F238E27FC236}">
                    <a16:creationId xmlns:a16="http://schemas.microsoft.com/office/drawing/2014/main" id="{A7FD9215-0F39-CB8B-252E-445E94D06D7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193625" y="3851845"/>
              <a:ext cx="3636000" cy="164857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3636000" cy="1648573"/>
                    </a:xfrm>
                    <a:prstGeom prst="rect">
                      <a:avLst/>
                    </a:prstGeom>
                  </am3d:spPr>
                  <am3d:camera>
                    <am3d:pos x="0" y="0" z="663161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73461" d="1000000"/>
                    <am3d:preTrans dx="723681" dy="-10108787" dz="6133181"/>
                    <am3d:scale>
                      <am3d:sx n="1000000" d="1000000"/>
                      <am3d:sy n="1000000" d="1000000"/>
                      <am3d:sz n="1000000" d="1000000"/>
                    </am3d:scale>
                    <am3d:rot ax="-5900575" ay="-656333" az="-313811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19174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-modell 5" descr="Gold coins">
                <a:extLst>
                  <a:ext uri="{FF2B5EF4-FFF2-40B4-BE49-F238E27FC236}">
                    <a16:creationId xmlns:a16="http://schemas.microsoft.com/office/drawing/2014/main" id="{A7FD9215-0F39-CB8B-252E-445E94D06D7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3625" y="3851845"/>
                <a:ext cx="3636000" cy="1648573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ruta 2">
            <a:extLst>
              <a:ext uri="{FF2B5EF4-FFF2-40B4-BE49-F238E27FC236}">
                <a16:creationId xmlns:a16="http://schemas.microsoft.com/office/drawing/2014/main" id="{EE942BC0-2817-87D4-E36B-7CECE5783996}"/>
              </a:ext>
            </a:extLst>
          </p:cNvPr>
          <p:cNvSpPr txBox="1"/>
          <p:nvPr/>
        </p:nvSpPr>
        <p:spPr>
          <a:xfrm>
            <a:off x="6385021" y="2052765"/>
            <a:ext cx="551329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2400" dirty="0"/>
              <a:t>Släppa vinstkrav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2400" dirty="0"/>
              <a:t>upprustningsavtal som skyddar hyresgäster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2400" dirty="0"/>
              <a:t>Bygga där allmännyttan har försvunnit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2400" dirty="0"/>
              <a:t>Inte sälja/ombilda</a:t>
            </a: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sv-SE" sz="2400" dirty="0"/>
              <a:t>Inte bekosta nybyggnation</a:t>
            </a:r>
          </a:p>
        </p:txBody>
      </p:sp>
    </p:spTree>
    <p:extLst>
      <p:ext uri="{BB962C8B-B14F-4D97-AF65-F5344CB8AC3E}">
        <p14:creationId xmlns:p14="http://schemas.microsoft.com/office/powerpoint/2010/main" val="405530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6D43311-4B31-F664-4EF9-9A7D88F32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sv-SE" sz="3000" b="1" cap="all" dirty="0"/>
              <a:t>Hur har stadens politiker </a:t>
            </a:r>
            <a:br>
              <a:rPr lang="sv-SE" sz="3000" b="1" cap="all" dirty="0"/>
            </a:br>
            <a:r>
              <a:rPr lang="sv-SE" sz="3000" b="1" cap="all" dirty="0"/>
              <a:t>förvaltat sitt bästa verktyg?</a:t>
            </a:r>
            <a:br>
              <a:rPr lang="sv-SE" sz="3000" dirty="0"/>
            </a:br>
            <a:endParaRPr lang="sv-SE" sz="3000" dirty="0"/>
          </a:p>
        </p:txBody>
      </p:sp>
      <p:pic>
        <p:nvPicPr>
          <p:cNvPr id="6" name="Platshållare för bild 5" descr="En bild som visar text, skärmbild, programvara, Datorikon&#10;&#10;Automatiskt genererad beskrivning">
            <a:extLst>
              <a:ext uri="{FF2B5EF4-FFF2-40B4-BE49-F238E27FC236}">
                <a16:creationId xmlns:a16="http://schemas.microsoft.com/office/drawing/2014/main" id="{CFEE0E98-FC72-50E9-2E09-4BCFF0EE978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852" b="93704" l="16563" r="50729">
                        <a14:foregroundMark x1="16354" y1="32407" x2="16875" y2="88704"/>
                        <a14:foregroundMark x1="16875" y1="88704" x2="19063" y2="94352"/>
                        <a14:foregroundMark x1="19063" y1="94352" x2="24583" y2="94074"/>
                        <a14:foregroundMark x1="24583" y1="94074" x2="43073" y2="95000"/>
                        <a14:foregroundMark x1="43073" y1="95000" x2="47604" y2="93519"/>
                        <a14:foregroundMark x1="47604" y1="93519" x2="49792" y2="88889"/>
                        <a14:foregroundMark x1="49792" y1="88889" x2="49427" y2="75926"/>
                        <a14:foregroundMark x1="49427" y1="75926" x2="45938" y2="73889"/>
                        <a14:foregroundMark x1="45938" y1="73889" x2="43229" y2="77037"/>
                        <a14:foregroundMark x1="43229" y1="77037" x2="28906" y2="83241"/>
                        <a14:foregroundMark x1="28906" y1="83241" x2="28021" y2="91944"/>
                        <a14:foregroundMark x1="28021" y1="91944" x2="29375" y2="89444"/>
                        <a14:foregroundMark x1="37135" y1="86667" x2="37292" y2="93704"/>
                        <a14:foregroundMark x1="37292" y1="93704" x2="37292" y2="93704"/>
                        <a14:foregroundMark x1="40781" y1="83333" x2="40938" y2="91944"/>
                        <a14:foregroundMark x1="46458" y1="78889" x2="45625" y2="86667"/>
                        <a14:foregroundMark x1="48906" y1="78704" x2="44688" y2="80463"/>
                        <a14:foregroundMark x1="23750" y1="60648" x2="22604" y2="82315"/>
                        <a14:foregroundMark x1="22604" y1="82315" x2="29167" y2="79722"/>
                        <a14:foregroundMark x1="29167" y1="79722" x2="39010" y2="70833"/>
                        <a14:foregroundMark x1="39010" y1="70833" x2="50781" y2="67222"/>
                        <a14:foregroundMark x1="50781" y1="67222" x2="45521" y2="65093"/>
                        <a14:foregroundMark x1="45521" y1="65093" x2="22656" y2="67037"/>
                        <a14:foregroundMark x1="49429" y1="50866" x2="50781" y2="51481"/>
                        <a14:foregroundMark x1="48459" y1="50425" x2="49286" y2="50801"/>
                        <a14:foregroundMark x1="22292" y1="38519" x2="48251" y2="50330"/>
                        <a14:foregroundMark x1="50781" y1="51481" x2="47604" y2="55833"/>
                        <a14:foregroundMark x1="44838" y1="57814" x2="43594" y2="58704"/>
                        <a14:foregroundMark x1="47604" y1="55833" x2="44944" y2="57737"/>
                        <a14:foregroundMark x1="43594" y1="58704" x2="41615" y2="58611"/>
                        <a14:foregroundMark x1="17083" y1="37963" x2="18073" y2="45185"/>
                        <a14:foregroundMark x1="18073" y1="45185" x2="22969" y2="47407"/>
                        <a14:foregroundMark x1="22969" y1="47407" x2="25781" y2="41852"/>
                        <a14:foregroundMark x1="25345" y1="39855" x2="24427" y2="35648"/>
                        <a14:foregroundMark x1="25781" y1="41852" x2="25417" y2="40186"/>
                        <a14:foregroundMark x1="24427" y1="35648" x2="19427" y2="31296"/>
                        <a14:foregroundMark x1="19427" y1="31296" x2="16563" y2="38426"/>
                        <a14:foregroundMark x1="16563" y1="38426" x2="16563" y2="41296"/>
                        <a14:foregroundMark x1="45573" y1="65741" x2="48906" y2="68148"/>
                        <a14:foregroundMark x1="48906" y1="68148" x2="45938" y2="65370"/>
                        <a14:foregroundMark x1="45938" y1="65370" x2="45781" y2="65463"/>
                        <a14:foregroundMark x1="45052" y1="65463" x2="49792" y2="65648"/>
                        <a14:foregroundMark x1="49792" y1="65648" x2="49896" y2="66574"/>
                        <a14:backgroundMark x1="45625" y1="71296" x2="49063" y2="72500"/>
                        <a14:backgroundMark x1="49063" y1="72500" x2="49479" y2="72222"/>
                        <a14:backgroundMark x1="54427" y1="65000" x2="54427" y2="65000"/>
                        <a14:backgroundMark x1="45313" y1="59167" x2="45592" y2="63920"/>
                        <a14:backgroundMark x1="46198" y1="64166" x2="46406" y2="62685"/>
                        <a14:backgroundMark x1="45885" y1="44352" x2="49063" y2="49537"/>
                        <a14:backgroundMark x1="49063" y1="49537" x2="45469" y2="46296"/>
                        <a14:backgroundMark x1="50365" y1="57870" x2="45469" y2="59074"/>
                        <a14:backgroundMark x1="45469" y1="59074" x2="46979" y2="59630"/>
                        <a14:backgroundMark x1="26250" y1="37685" x2="43229" y2="41852"/>
                        <a14:backgroundMark x1="43229" y1="41852" x2="46979" y2="41481"/>
                        <a14:backgroundMark x1="46979" y1="41481" x2="38646" y2="36852"/>
                        <a14:backgroundMark x1="38646" y1="36852" x2="26302" y2="35093"/>
                        <a14:backgroundMark x1="26302" y1="35093" x2="26510" y2="37963"/>
                        <a14:backgroundMark x1="26094" y1="38796" x2="27396" y2="3981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10623" r="47127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034CA92-0CE4-14DC-8536-71EC33FF53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68557" y="2551176"/>
            <a:ext cx="5444382" cy="3591207"/>
          </a:xfrm>
        </p:spPr>
        <p:txBody>
          <a:bodyPr vert="horz" lIns="91440" tIns="45720" rIns="91440" bIns="45720" rtlCol="0">
            <a:normAutofit/>
          </a:bodyPr>
          <a:lstStyle/>
          <a:p>
            <a:pPr marL="180000" indent="-228600">
              <a:buFont typeface="Arial" panose="020B0604020202020204" pitchFamily="34" charset="0"/>
              <a:buChar char="•"/>
            </a:pPr>
            <a:r>
              <a:rPr lang="en-US" sz="1900" b="1" dirty="0"/>
              <a:t>40 000 </a:t>
            </a:r>
            <a:r>
              <a:rPr lang="en-US" sz="1900" b="1" dirty="0" err="1"/>
              <a:t>allmännyttiga</a:t>
            </a:r>
            <a:r>
              <a:rPr lang="en-US" sz="1900" b="1" dirty="0"/>
              <a:t> </a:t>
            </a:r>
            <a:r>
              <a:rPr lang="en-US" sz="1900" b="1" dirty="0" err="1"/>
              <a:t>bostäder</a:t>
            </a:r>
            <a:r>
              <a:rPr lang="en-US" sz="1900" dirty="0"/>
              <a:t>, </a:t>
            </a:r>
            <a:r>
              <a:rPr lang="en-US" sz="1900" dirty="0" err="1"/>
              <a:t>byggda</a:t>
            </a:r>
            <a:r>
              <a:rPr lang="en-US" sz="1900" dirty="0"/>
              <a:t>  med </a:t>
            </a:r>
            <a:r>
              <a:rPr lang="en-US" sz="1900" dirty="0" err="1"/>
              <a:t>statligt</a:t>
            </a:r>
            <a:r>
              <a:rPr lang="en-US" sz="1900" dirty="0"/>
              <a:t> </a:t>
            </a:r>
            <a:r>
              <a:rPr lang="en-US" sz="1900" dirty="0" err="1"/>
              <a:t>stöd</a:t>
            </a:r>
            <a:r>
              <a:rPr lang="en-US" sz="1900" dirty="0"/>
              <a:t>  </a:t>
            </a:r>
            <a:r>
              <a:rPr lang="en-US" sz="1900" dirty="0" err="1"/>
              <a:t>tillhör</a:t>
            </a:r>
            <a:r>
              <a:rPr lang="en-US" sz="1900" dirty="0"/>
              <a:t> nu </a:t>
            </a:r>
            <a:r>
              <a:rPr lang="en-US" sz="1900" dirty="0" err="1"/>
              <a:t>marknaden</a:t>
            </a:r>
            <a:r>
              <a:rPr lang="en-US" sz="1900" dirty="0"/>
              <a:t> </a:t>
            </a:r>
            <a:r>
              <a:rPr lang="en-US" sz="1900" dirty="0" err="1"/>
              <a:t>och</a:t>
            </a:r>
            <a:r>
              <a:rPr lang="en-US" sz="1900" dirty="0"/>
              <a:t> </a:t>
            </a:r>
            <a:r>
              <a:rPr lang="en-US" sz="1900" dirty="0" err="1"/>
              <a:t>säljs</a:t>
            </a:r>
            <a:r>
              <a:rPr lang="en-US" sz="1900" dirty="0"/>
              <a:t> </a:t>
            </a:r>
            <a:r>
              <a:rPr lang="en-US" sz="1900" dirty="0" err="1"/>
              <a:t>vidare</a:t>
            </a:r>
            <a:r>
              <a:rPr lang="en-US" sz="1900" dirty="0"/>
              <a:t> för </a:t>
            </a:r>
            <a:r>
              <a:rPr lang="en-US" sz="1900" dirty="0" err="1"/>
              <a:t>höga</a:t>
            </a:r>
            <a:r>
              <a:rPr lang="en-US" sz="1900" dirty="0"/>
              <a:t> </a:t>
            </a:r>
            <a:r>
              <a:rPr lang="en-US" sz="1900" dirty="0" err="1"/>
              <a:t>summor</a:t>
            </a:r>
            <a:r>
              <a:rPr lang="en-US" sz="1900" dirty="0"/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 dirty="0"/>
              <a:t>25  </a:t>
            </a:r>
            <a:r>
              <a:rPr lang="en-US" sz="1900" b="1" dirty="0" err="1"/>
              <a:t>års</a:t>
            </a:r>
            <a:r>
              <a:rPr lang="en-US" sz="1900" b="1" dirty="0"/>
              <a:t> </a:t>
            </a:r>
            <a:r>
              <a:rPr lang="en-US" sz="1900" b="1" dirty="0" err="1"/>
              <a:t>bostadspolitik</a:t>
            </a:r>
            <a:r>
              <a:rPr lang="en-US" sz="1900" b="1" dirty="0"/>
              <a:t>:</a:t>
            </a:r>
          </a:p>
          <a:p>
            <a:pPr marL="1800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segregerad</a:t>
            </a:r>
            <a:r>
              <a:rPr lang="en-US" sz="1900" dirty="0"/>
              <a:t> </a:t>
            </a:r>
            <a:r>
              <a:rPr lang="en-US" sz="1900" dirty="0" err="1"/>
              <a:t>stad</a:t>
            </a:r>
            <a:r>
              <a:rPr lang="en-US" sz="1900" dirty="0"/>
              <a:t> </a:t>
            </a:r>
          </a:p>
          <a:p>
            <a:pPr marL="1800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brist</a:t>
            </a:r>
            <a:r>
              <a:rPr lang="en-US" sz="1900" dirty="0"/>
              <a:t> </a:t>
            </a:r>
            <a:r>
              <a:rPr lang="en-US" sz="1900" dirty="0" err="1"/>
              <a:t>på</a:t>
            </a:r>
            <a:r>
              <a:rPr lang="en-US" sz="1900" dirty="0"/>
              <a:t> </a:t>
            </a:r>
            <a:r>
              <a:rPr lang="en-US" sz="1900" dirty="0" err="1"/>
              <a:t>hyresrätter</a:t>
            </a:r>
            <a:endParaRPr lang="en-US" sz="1900" dirty="0"/>
          </a:p>
          <a:p>
            <a:pPr marL="180000" indent="-228600">
              <a:buFont typeface="Arial" panose="020B0604020202020204" pitchFamily="34" charset="0"/>
              <a:buChar char="•"/>
            </a:pPr>
            <a:r>
              <a:rPr lang="en-US" sz="1900" dirty="0" err="1"/>
              <a:t>nya</a:t>
            </a:r>
            <a:r>
              <a:rPr lang="en-US" sz="1900" dirty="0"/>
              <a:t> </a:t>
            </a:r>
            <a:r>
              <a:rPr lang="en-US" sz="1900" dirty="0" err="1"/>
              <a:t>lägenheter</a:t>
            </a:r>
            <a:r>
              <a:rPr lang="en-US" sz="1900" dirty="0"/>
              <a:t> </a:t>
            </a:r>
            <a:r>
              <a:rPr lang="en-US" sz="1900" dirty="0" err="1"/>
              <a:t>som</a:t>
            </a:r>
            <a:r>
              <a:rPr lang="en-US" sz="1900" dirty="0"/>
              <a:t> bara </a:t>
            </a:r>
            <a:r>
              <a:rPr lang="en-US" sz="1900" dirty="0" err="1"/>
              <a:t>höginkomsttagare</a:t>
            </a:r>
            <a:r>
              <a:rPr lang="en-US" sz="1900" dirty="0"/>
              <a:t> </a:t>
            </a:r>
            <a:r>
              <a:rPr lang="en-US" sz="1900" dirty="0" err="1"/>
              <a:t>har</a:t>
            </a:r>
            <a:r>
              <a:rPr lang="en-US" sz="1900" dirty="0"/>
              <a:t> </a:t>
            </a:r>
            <a:r>
              <a:rPr lang="en-US" sz="1900" dirty="0" err="1"/>
              <a:t>råd</a:t>
            </a:r>
            <a:r>
              <a:rPr lang="en-US" sz="1900" dirty="0"/>
              <a:t> </a:t>
            </a:r>
            <a:r>
              <a:rPr lang="en-US" sz="1900" dirty="0" err="1"/>
              <a:t>att</a:t>
            </a:r>
            <a:r>
              <a:rPr lang="en-US" sz="1900" dirty="0"/>
              <a:t> </a:t>
            </a:r>
            <a:r>
              <a:rPr lang="en-US" sz="1900" dirty="0" err="1"/>
              <a:t>hyra</a:t>
            </a:r>
            <a:r>
              <a:rPr lang="en-US" sz="1900" dirty="0"/>
              <a:t>.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5ECF1FD0-51A0-1E4A-2F1F-6D4A26C3B2A8}"/>
              </a:ext>
            </a:extLst>
          </p:cNvPr>
          <p:cNvSpPr txBox="1"/>
          <p:nvPr/>
        </p:nvSpPr>
        <p:spPr>
          <a:xfrm>
            <a:off x="689502" y="715617"/>
            <a:ext cx="4823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3600" dirty="0">
                <a:latin typeface="+mj-lt"/>
              </a:rPr>
              <a:t>Allmännyttan:</a:t>
            </a:r>
          </a:p>
        </p:txBody>
      </p:sp>
    </p:spTree>
    <p:extLst>
      <p:ext uri="{BB962C8B-B14F-4D97-AF65-F5344CB8AC3E}">
        <p14:creationId xmlns:p14="http://schemas.microsoft.com/office/powerpoint/2010/main" val="21612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>
            <a:extLst>
              <a:ext uri="{FF2B5EF4-FFF2-40B4-BE49-F238E27FC236}">
                <a16:creationId xmlns:a16="http://schemas.microsoft.com/office/drawing/2014/main" id="{462AA3A8-5038-2461-0E11-28C694E36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955" r="9089" b="9733"/>
          <a:stretch/>
        </p:blipFill>
        <p:spPr>
          <a:xfrm>
            <a:off x="4048842" y="415636"/>
            <a:ext cx="8143158" cy="644236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E2D24002-B77B-D8E3-66FC-10C885FF9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632" y="3238230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marL="900000"/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2200" dirty="0">
                <a:latin typeface="+mn-lt"/>
              </a:rPr>
              <a:t>75 000 </a:t>
            </a:r>
            <a:r>
              <a:rPr lang="en-US" sz="2200" dirty="0" err="1">
                <a:latin typeface="+mn-lt"/>
              </a:rPr>
              <a:t>hushåll</a:t>
            </a:r>
            <a:r>
              <a:rPr lang="en-US" sz="2200" dirty="0">
                <a:latin typeface="+mn-lt"/>
              </a:rPr>
              <a:t> var </a:t>
            </a:r>
            <a:r>
              <a:rPr lang="en-US" sz="2200" dirty="0" err="1">
                <a:latin typeface="+mn-lt"/>
              </a:rPr>
              <a:t>trångbodda</a:t>
            </a:r>
            <a:r>
              <a:rPr lang="en-US" sz="2200" dirty="0">
                <a:latin typeface="+mn-lt"/>
              </a:rPr>
              <a:t> </a:t>
            </a:r>
            <a:br>
              <a:rPr lang="en-US" sz="2200" dirty="0">
                <a:latin typeface="+mn-lt"/>
              </a:rPr>
            </a:b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64 000 </a:t>
            </a:r>
            <a:r>
              <a:rPr lang="en-US" sz="2200" dirty="0" err="1">
                <a:latin typeface="+mn-lt"/>
              </a:rPr>
              <a:t>bor</a:t>
            </a:r>
            <a:r>
              <a:rPr lang="en-US" sz="2200" dirty="0">
                <a:latin typeface="+mn-lt"/>
              </a:rPr>
              <a:t> i </a:t>
            </a:r>
            <a:r>
              <a:rPr lang="en-US" sz="2200" dirty="0" err="1">
                <a:latin typeface="+mn-lt"/>
              </a:rPr>
              <a:t>andra</a:t>
            </a:r>
            <a:r>
              <a:rPr lang="en-US" sz="2200" dirty="0">
                <a:latin typeface="+mn-lt"/>
              </a:rPr>
              <a:t> hand </a:t>
            </a:r>
            <a:br>
              <a:rPr lang="en-US" sz="2200" dirty="0">
                <a:latin typeface="+mn-lt"/>
              </a:rPr>
            </a:b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2 500 var </a:t>
            </a:r>
            <a:r>
              <a:rPr lang="en-US" sz="2200" dirty="0" err="1">
                <a:latin typeface="+mn-lt"/>
              </a:rPr>
              <a:t>helt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hemlösa</a:t>
            </a:r>
            <a:r>
              <a:rPr lang="en-US" sz="2200" dirty="0">
                <a:latin typeface="+mn-lt"/>
              </a:rPr>
              <a:t> i Stockholm 2022</a:t>
            </a:r>
            <a:br>
              <a:rPr lang="en-US" sz="2200" dirty="0">
                <a:latin typeface="+mn-lt"/>
              </a:rPr>
            </a:br>
            <a:br>
              <a:rPr lang="en-US" sz="2200" dirty="0">
                <a:latin typeface="+mn-lt"/>
              </a:rPr>
            </a:br>
            <a:r>
              <a:rPr lang="en-US" sz="2200" dirty="0" err="1">
                <a:latin typeface="+mn-lt"/>
              </a:rPr>
              <a:t>Unga</a:t>
            </a:r>
            <a:r>
              <a:rPr lang="en-US" sz="2200" dirty="0">
                <a:latin typeface="+mn-lt"/>
              </a:rPr>
              <a:t>, </a:t>
            </a:r>
            <a:r>
              <a:rPr lang="en-US" sz="2200" dirty="0" err="1">
                <a:latin typeface="+mn-lt"/>
              </a:rPr>
              <a:t>utan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inkomst</a:t>
            </a:r>
            <a:r>
              <a:rPr lang="en-US" sz="2200" dirty="0">
                <a:latin typeface="+mn-lt"/>
              </a:rPr>
              <a:t> har </a:t>
            </a:r>
            <a:r>
              <a:rPr lang="en-US" sz="2200" dirty="0" err="1">
                <a:latin typeface="+mn-lt"/>
              </a:rPr>
              <a:t>svårt</a:t>
            </a:r>
            <a:r>
              <a:rPr lang="en-US" sz="2200" dirty="0">
                <a:latin typeface="+mn-lt"/>
              </a:rPr>
              <a:t> att </a:t>
            </a:r>
            <a:r>
              <a:rPr lang="en-US" sz="2200" dirty="0" err="1">
                <a:latin typeface="+mn-lt"/>
              </a:rPr>
              <a:t>flytta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hemifrån</a:t>
            </a:r>
            <a:br>
              <a:rPr lang="en-US" sz="2200" dirty="0">
                <a:latin typeface="+mn-lt"/>
              </a:rPr>
            </a:br>
            <a:br>
              <a:rPr lang="en-US" sz="2200" dirty="0">
                <a:latin typeface="+mn-lt"/>
              </a:rPr>
            </a:br>
            <a:r>
              <a:rPr lang="en-US" sz="2200" dirty="0" err="1">
                <a:latin typeface="+mn-lt"/>
              </a:rPr>
              <a:t>Låginkomsttagare</a:t>
            </a:r>
            <a:r>
              <a:rPr lang="en-US" sz="2200" dirty="0">
                <a:latin typeface="+mn-lt"/>
              </a:rPr>
              <a:t> har </a:t>
            </a:r>
            <a:r>
              <a:rPr lang="en-US" sz="2200" dirty="0" err="1">
                <a:latin typeface="+mn-lt"/>
              </a:rPr>
              <a:t>svårt</a:t>
            </a:r>
            <a:r>
              <a:rPr lang="en-US" sz="2200" dirty="0">
                <a:latin typeface="+mn-lt"/>
              </a:rPr>
              <a:t> att </a:t>
            </a:r>
            <a:r>
              <a:rPr lang="en-US" sz="2200" dirty="0" err="1">
                <a:latin typeface="+mn-lt"/>
              </a:rPr>
              <a:t>få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hyreskontrakt</a:t>
            </a:r>
            <a:br>
              <a:rPr lang="en-US" sz="2200" dirty="0">
                <a:latin typeface="+mn-lt"/>
              </a:rPr>
            </a:br>
            <a:br>
              <a:rPr lang="en-US" sz="2200" dirty="0">
                <a:latin typeface="+mn-lt"/>
              </a:rPr>
            </a:br>
            <a:r>
              <a:rPr lang="en-US" sz="2200" dirty="0" err="1">
                <a:latin typeface="+mn-lt"/>
              </a:rPr>
              <a:t>Renovräkningar</a:t>
            </a:r>
            <a:br>
              <a:rPr lang="en-US" sz="2200" dirty="0">
                <a:latin typeface="+mn-lt"/>
              </a:rPr>
            </a:br>
            <a:br>
              <a:rPr lang="en-US" sz="2200" dirty="0">
                <a:latin typeface="+mn-lt"/>
              </a:rPr>
            </a:br>
            <a:r>
              <a:rPr lang="en-US" sz="2200" dirty="0" err="1">
                <a:latin typeface="+mn-lt"/>
              </a:rPr>
              <a:t>Saknas</a:t>
            </a:r>
            <a:r>
              <a:rPr lang="en-US" sz="2200" dirty="0">
                <a:latin typeface="+mn-lt"/>
              </a:rPr>
              <a:t> </a:t>
            </a:r>
            <a:r>
              <a:rPr lang="en-US" sz="2200" dirty="0" err="1">
                <a:latin typeface="+mn-lt"/>
              </a:rPr>
              <a:t>äldreboende</a:t>
            </a:r>
            <a:br>
              <a:rPr lang="en-US" sz="1200" dirty="0"/>
            </a:br>
            <a:br>
              <a:rPr lang="en-US" sz="1200" dirty="0"/>
            </a:br>
            <a:endParaRPr lang="en-US" sz="1200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D6FDCFD7-416B-689B-CA7E-B764F1E07AC8}"/>
              </a:ext>
            </a:extLst>
          </p:cNvPr>
          <p:cNvSpPr txBox="1"/>
          <p:nvPr/>
        </p:nvSpPr>
        <p:spPr>
          <a:xfrm>
            <a:off x="354472" y="415636"/>
            <a:ext cx="57415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/>
              <a:t>Bostadspolitikens följder </a:t>
            </a:r>
          </a:p>
          <a:p>
            <a:r>
              <a:rPr lang="sv-SE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7149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E86925E-E8EA-C88E-A0BF-25791DC0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Unga vuxna – Stockholms handelskammare november 2024. 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E669521-B392-6903-4A0E-F1957ABA93F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sv-SE" sz="18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”Nästan tre av fyra unga vuxna stängs ute från bostadsmarknaden i Stockholm. Totalt handlar det om 72 procent av unga vuxna mellan 25–29 år i Stockholms stad ”</a:t>
            </a:r>
            <a:endParaRPr lang="sv-SE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C67F956-5DD8-E072-7912-0E919CC85CF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sv-SE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– </a:t>
            </a:r>
            <a:r>
              <a:rPr lang="sv-SE" sz="2800" i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Våra beräkningar visar att alldeles för få unga vuxna i dag har den inkomst som krävs för att kunna köpa sig en bostad i Stockholmsregionen. Tillsammans med en dysfunktionell hyresmarknad får detta stora följdeffekter för företagens fortsatta kompetensförsörjning,</a:t>
            </a:r>
            <a:r>
              <a:rPr lang="sv-SE" sz="28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säger Daniella Waldfogel, vd på Stockholms handelskammare.</a:t>
            </a:r>
            <a:endParaRPr lang="sv-SE" sz="2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29007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98612A-9EAF-67A4-45F6-6413B853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HYRESRÄTT – ett eftertraktat boende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7BF2B9B-09DA-BB50-C939-099C4DFBF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822 372 (dec 23) i kö för en hyresrätt hos Stockholms bostadsförmedling</a:t>
            </a:r>
          </a:p>
          <a:p>
            <a:pPr marL="0" indent="0">
              <a:buNone/>
            </a:pPr>
            <a:r>
              <a:rPr lang="sv-SE" dirty="0"/>
              <a:t>Vad är då ”Bostadskarriär” enligt oss i HGF Stockholm?</a:t>
            </a:r>
          </a:p>
          <a:p>
            <a:r>
              <a:rPr lang="sv-SE" dirty="0"/>
              <a:t>Hyreskontrakt på den lägenhet man drömt om</a:t>
            </a:r>
          </a:p>
          <a:p>
            <a:r>
              <a:rPr lang="sv-SE" dirty="0"/>
              <a:t>Vid behov kunna byta till annat läge</a:t>
            </a:r>
          </a:p>
          <a:p>
            <a:r>
              <a:rPr lang="sv-SE" dirty="0"/>
              <a:t>Det som fattas är:</a:t>
            </a:r>
          </a:p>
          <a:p>
            <a:r>
              <a:rPr lang="sv-SE" dirty="0"/>
              <a:t>Ett rättvist och gediget regelverk kring hyresrätten</a:t>
            </a:r>
          </a:p>
          <a:p>
            <a:r>
              <a:rPr lang="sv-SE" dirty="0"/>
              <a:t>Och fler tillgängliga hyreslägenheter.</a:t>
            </a:r>
          </a:p>
        </p:txBody>
      </p:sp>
    </p:spTree>
    <p:extLst>
      <p:ext uri="{BB962C8B-B14F-4D97-AF65-F5344CB8AC3E}">
        <p14:creationId xmlns:p14="http://schemas.microsoft.com/office/powerpoint/2010/main" val="265404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70A2C0D-0A89-25A5-2617-7E9A5F0F1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är nog nu – våra krav från Stockholms stads hyresgästföreningar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BB00CDE-A354-95A1-C683-B47FD499A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Mer än 8 000 berättelser om vad höjd hyra innebär – blir bl.a. annonskampanj i SL trafiken</a:t>
            </a:r>
          </a:p>
          <a:p>
            <a:r>
              <a:rPr lang="sv-SE" b="1" dirty="0"/>
              <a:t>Demonstration varje tisdag klockan 11.30 – 13.00</a:t>
            </a:r>
            <a:r>
              <a:rPr lang="sv-SE" dirty="0"/>
              <a:t> på Mynttorget med 4 krav;</a:t>
            </a:r>
          </a:p>
          <a:p>
            <a:pPr marL="0" indent="0">
              <a:buNone/>
            </a:pPr>
            <a:r>
              <a:rPr lang="sv-SE" dirty="0"/>
              <a:t> 1. Allmännyttan inte säljer eller ombildar hyresrätter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4715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rita, text, klädsel, person&#10;&#10;Automatiskt genererad beskrivning">
            <a:extLst>
              <a:ext uri="{FF2B5EF4-FFF2-40B4-BE49-F238E27FC236}">
                <a16:creationId xmlns:a16="http://schemas.microsoft.com/office/drawing/2014/main" id="{1751A2D4-9695-3E5E-DB2C-2C57DA94E9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D576D3C-5E20-B379-69D2-BDBEDCE09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/>
              <a:t>2. Fastighetsbolagens överskott (ABSH drygt 11 miljarder) går till hyresgästerna och renoveringar.</a:t>
            </a:r>
          </a:p>
          <a:p>
            <a:endParaRPr lang="sv-SE" sz="2000" dirty="0"/>
          </a:p>
          <a:p>
            <a:endParaRPr lang="sv-SE" sz="2000" dirty="0"/>
          </a:p>
          <a:p>
            <a:r>
              <a:rPr lang="sv-SE" sz="2000" i="1" dirty="0"/>
              <a:t>Illustration Robert Nyberg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40605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text, klädsel, person, rita&#10;&#10;Automatiskt genererad beskrivning">
            <a:extLst>
              <a:ext uri="{FF2B5EF4-FFF2-40B4-BE49-F238E27FC236}">
                <a16:creationId xmlns:a16="http://schemas.microsoft.com/office/drawing/2014/main" id="{280F4B48-917A-77F9-CD02-42C9C0F964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F93E1F51-6E35-D660-14C5-7E2A3020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/>
              <a:t>3. Stat och kommun undanröjer orättvisan i ränte-och ROT-avdraget och de dåliga villkoren för hyresrätten</a:t>
            </a:r>
          </a:p>
          <a:p>
            <a:endParaRPr lang="sv-SE" sz="2000" dirty="0"/>
          </a:p>
          <a:p>
            <a:r>
              <a:rPr lang="sv-SE" sz="2000" i="1" dirty="0"/>
              <a:t>Illustration Robert Nyberg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6499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54E93F2-D350-0096-7196-0B499CB6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Det här ska vi prata och diskutera om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08D7BE62-4DC6-A6D2-F0EF-A0AEBDE92E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Nattvandringar</a:t>
            </a:r>
          </a:p>
          <a:p>
            <a:r>
              <a:rPr lang="sv-SE" dirty="0"/>
              <a:t>Hyreshöjningar</a:t>
            </a:r>
          </a:p>
          <a:p>
            <a:r>
              <a:rPr lang="sv-SE" dirty="0"/>
              <a:t>Demonstrationer mot hyreshöjningar</a:t>
            </a:r>
          </a:p>
          <a:p>
            <a:r>
              <a:rPr lang="sv-SE" dirty="0"/>
              <a:t>Verksamhet 2025 - beslut</a:t>
            </a:r>
          </a:p>
          <a:p>
            <a:r>
              <a:rPr lang="sv-SE" dirty="0"/>
              <a:t>Allaktivitetshus/kulturhus på Panncentralen</a:t>
            </a:r>
          </a:p>
          <a:p>
            <a:r>
              <a:rPr lang="sv-SE" dirty="0"/>
              <a:t>Ansökan Potten 2025</a:t>
            </a:r>
          </a:p>
          <a:p>
            <a:r>
              <a:rPr lang="sv-SE" dirty="0"/>
              <a:t>Stockholmshems nya organisation</a:t>
            </a:r>
          </a:p>
          <a:p>
            <a:r>
              <a:rPr lang="sv-SE" dirty="0"/>
              <a:t>Övrigt. </a:t>
            </a:r>
          </a:p>
        </p:txBody>
      </p:sp>
    </p:spTree>
    <p:extLst>
      <p:ext uri="{BB962C8B-B14F-4D97-AF65-F5344CB8AC3E}">
        <p14:creationId xmlns:p14="http://schemas.microsoft.com/office/powerpoint/2010/main" val="40162760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6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8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latshållare för innehåll 4" descr="En bild som visar klädsel, rita, fotbeklädnader, person&#10;&#10;Automatiskt genererad beskrivning">
            <a:extLst>
              <a:ext uri="{FF2B5EF4-FFF2-40B4-BE49-F238E27FC236}">
                <a16:creationId xmlns:a16="http://schemas.microsoft.com/office/drawing/2014/main" id="{D8591532-72B3-0D7F-88F1-AF066FF84F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" r="2" b="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3" name="Content Placeholder 13">
            <a:extLst>
              <a:ext uri="{FF2B5EF4-FFF2-40B4-BE49-F238E27FC236}">
                <a16:creationId xmlns:a16="http://schemas.microsoft.com/office/drawing/2014/main" id="{ED188B84-A2F2-57CE-2C74-606D3E04C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2000" dirty="0"/>
              <a:t>4. Staten återinför investeringsstöd till nyproduktion och stöd för renoveringar . För att hålla hyrorna nere. Det är inte hyresgäster som ska bekosta nyproduktion.</a:t>
            </a:r>
          </a:p>
          <a:p>
            <a:r>
              <a:rPr lang="sv-SE" sz="2000" i="1" dirty="0"/>
              <a:t>Illustration Robert Nyberg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021425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912EDB4-8B3E-B2F2-DE0F-66F0FAE96F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Verksamhet 2025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D360F273-297D-8D14-98A6-96DC38E98FC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/>
              <a:t>Årsmöte 1 000 kr</a:t>
            </a:r>
          </a:p>
          <a:p>
            <a:r>
              <a:rPr lang="sv-SE" dirty="0"/>
              <a:t>Bomöte höst och vår 3 000kr</a:t>
            </a:r>
          </a:p>
          <a:p>
            <a:r>
              <a:rPr lang="sv-SE" dirty="0"/>
              <a:t>Samråd med Stockholmshem höst och vår 500 kr</a:t>
            </a:r>
          </a:p>
          <a:p>
            <a:r>
              <a:rPr lang="sv-SE" dirty="0"/>
              <a:t>Styrelsemöten 4 000 kr och arvoden ( tas från uthyrningsmedel)</a:t>
            </a:r>
          </a:p>
          <a:p>
            <a:r>
              <a:rPr lang="sv-SE" dirty="0"/>
              <a:t>Administration 71 000 kr (el 35 000, bredband etc.  (12 000) 14 000, förbrukning 22 000. </a:t>
            </a:r>
          </a:p>
          <a:p>
            <a:r>
              <a:rPr lang="sv-SE" dirty="0"/>
              <a:t>Inventarier 19 500 kr (sånt som går sönder oförutsett).</a:t>
            </a: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6121008B-D2B0-4CA0-41AA-39520635318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sv-SE" dirty="0"/>
              <a:t>Soppa för seniorer 6 000 kr (söker 10 000 från Potten)</a:t>
            </a:r>
          </a:p>
          <a:p>
            <a:r>
              <a:rPr lang="sv-SE" dirty="0"/>
              <a:t>Vävstuga 1 500 kr</a:t>
            </a:r>
          </a:p>
          <a:p>
            <a:r>
              <a:rPr lang="sv-SE" dirty="0"/>
              <a:t>Gymmet och bastun-  oförändrad avgift 3 000 kr</a:t>
            </a:r>
          </a:p>
          <a:p>
            <a:r>
              <a:rPr lang="sv-SE" dirty="0"/>
              <a:t>Lappa- laga och snickeriet 2 000 kr</a:t>
            </a:r>
          </a:p>
          <a:p>
            <a:r>
              <a:rPr lang="sv-SE" dirty="0"/>
              <a:t>Uthyrningar avgift 250 kr</a:t>
            </a:r>
          </a:p>
          <a:p>
            <a:r>
              <a:rPr lang="sv-SE" dirty="0"/>
              <a:t>Sensommarfest med loppmarknad 5 000 kr (10 000)</a:t>
            </a:r>
          </a:p>
          <a:p>
            <a:r>
              <a:rPr lang="sv-SE" dirty="0"/>
              <a:t>Julmarknad 5 000 kr (25 000)</a:t>
            </a:r>
          </a:p>
          <a:p>
            <a:r>
              <a:rPr lang="sv-SE" dirty="0"/>
              <a:t>Föreläsningar – i samarbete med FSF 0 kr</a:t>
            </a:r>
          </a:p>
          <a:p>
            <a:endParaRPr lang="sv-SE" dirty="0"/>
          </a:p>
          <a:p>
            <a:r>
              <a:rPr lang="sv-SE" b="1" u="sng" dirty="0"/>
              <a:t>Totalt 121 500kr </a:t>
            </a:r>
          </a:p>
        </p:txBody>
      </p:sp>
    </p:spTree>
    <p:extLst>
      <p:ext uri="{BB962C8B-B14F-4D97-AF65-F5344CB8AC3E}">
        <p14:creationId xmlns:p14="http://schemas.microsoft.com/office/powerpoint/2010/main" val="2523286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ABD4CA1-3298-1C51-5AE1-8E060F0D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Ansökan Potten 2025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C65A2F5F-C893-B8F3-2D67-D598957EF2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10 000 kr sensommarfest med loppmarknad (i samarbete med FSF</a:t>
            </a:r>
          </a:p>
          <a:p>
            <a:r>
              <a:rPr lang="sv-SE" dirty="0"/>
              <a:t>25 000 kr julmarknad (i samarbete med FSF).</a:t>
            </a:r>
          </a:p>
          <a:p>
            <a:r>
              <a:rPr lang="sv-SE" dirty="0"/>
              <a:t>10 000 kr soppa för seniorer</a:t>
            </a:r>
          </a:p>
          <a:p>
            <a:r>
              <a:rPr lang="sv-SE" dirty="0"/>
              <a:t>10 000 kr diverse upprustning gym, vävstuga, syateljé, hobbyverkstad</a:t>
            </a:r>
          </a:p>
          <a:p>
            <a:endParaRPr lang="sv-SE" dirty="0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735B538-F862-DEBF-F5A2-C936FA4043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v-SE" dirty="0"/>
              <a:t>Ramper till Stövelvägen?</a:t>
            </a:r>
          </a:p>
          <a:p>
            <a:r>
              <a:rPr lang="sv-SE" dirty="0"/>
              <a:t>Ventilation bastu?</a:t>
            </a:r>
          </a:p>
          <a:p>
            <a:r>
              <a:rPr lang="sv-SE" dirty="0"/>
              <a:t>Låg bänk (lava) till bastun)?</a:t>
            </a:r>
          </a:p>
        </p:txBody>
      </p:sp>
    </p:spTree>
    <p:extLst>
      <p:ext uri="{BB962C8B-B14F-4D97-AF65-F5344CB8AC3E}">
        <p14:creationId xmlns:p14="http://schemas.microsoft.com/office/powerpoint/2010/main" val="19740559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2EA0264C-92F5-A317-C5CE-53E6D9835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Panncentralen som kulturhus/allaktivitetshus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651FC7EB-1CE0-2E1B-16B5-74C07DEA221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dirty="0"/>
              <a:t>Ur stadens budget 2025</a:t>
            </a:r>
          </a:p>
          <a:p>
            <a:endParaRPr lang="sv-SE" dirty="0"/>
          </a:p>
          <a:p>
            <a:r>
              <a:rPr lang="sv-SE" b="1" dirty="0"/>
              <a:t>AB Stockholmshem </a:t>
            </a:r>
            <a:r>
              <a:rPr lang="sv-SE" dirty="0"/>
              <a:t>ska i samarbete med </a:t>
            </a:r>
            <a:r>
              <a:rPr lang="sv-SE" b="1" dirty="0"/>
              <a:t>Hägersten-Älvsjö</a:t>
            </a:r>
            <a:r>
              <a:rPr lang="sv-SE" dirty="0"/>
              <a:t> stadsdelsnämnd utreda att omvandla AB Stockholmshems </a:t>
            </a:r>
            <a:r>
              <a:rPr lang="sv-SE" b="1" dirty="0"/>
              <a:t>panncentral</a:t>
            </a:r>
            <a:r>
              <a:rPr lang="sv-SE" dirty="0"/>
              <a:t> i Solberga till ett </a:t>
            </a:r>
            <a:r>
              <a:rPr lang="sv-SE" b="1" dirty="0"/>
              <a:t>kulturhus/allaktivitetshus </a:t>
            </a:r>
            <a:r>
              <a:rPr lang="sv-SE" dirty="0"/>
              <a:t>där etablering av </a:t>
            </a:r>
            <a:r>
              <a:rPr lang="sv-SE" b="1" dirty="0"/>
              <a:t>lokalt föreningsliv, kulturskola och fritidsverksamhet ingår.</a:t>
            </a:r>
            <a:r>
              <a:rPr lang="sv-SE" dirty="0"/>
              <a:t> Möjligheten till extern finansiering ska ingå som en del av utredningsarbetet (1.5) 2025-01-01 2025-12-31</a:t>
            </a:r>
          </a:p>
        </p:txBody>
      </p:sp>
      <p:pic>
        <p:nvPicPr>
          <p:cNvPr id="9" name="Platshållare för innehåll 8" descr="En bild som visar utomhus, himmel, byggnad, träd&#10;&#10;Automatiskt genererad beskrivning">
            <a:extLst>
              <a:ext uri="{FF2B5EF4-FFF2-40B4-BE49-F238E27FC236}">
                <a16:creationId xmlns:a16="http://schemas.microsoft.com/office/drawing/2014/main" id="{46E59A5D-3340-BA46-AC9B-416AB6C6C3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42040750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2B517466-1A49-6FAA-6FC3-BBB783CFE6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sv-SE" dirty="0"/>
              <a:t>Stockholmshems nya organisation</a:t>
            </a:r>
          </a:p>
        </p:txBody>
      </p:sp>
    </p:spTree>
    <p:extLst>
      <p:ext uri="{BB962C8B-B14F-4D97-AF65-F5344CB8AC3E}">
        <p14:creationId xmlns:p14="http://schemas.microsoft.com/office/powerpoint/2010/main" val="1448308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C1625E-FDE3-B62C-7473-4FF24054F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Övrigt 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B6B5A1A-F2D5-7504-44C2-ECF02C2E4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12516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AA757D-C8C4-C5A3-7BCD-557442C8E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Nattvandring och Platssamverkan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85DB391-7468-D5C2-0519-D04E2219E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sv-SE" dirty="0"/>
              <a:t>Möten 2 ggr/ halvår. Medverkan av LH, föreningar, fastighetsvärdar, företagare, kommunpolis och stadsdelsförvaltning.</a:t>
            </a:r>
          </a:p>
          <a:p>
            <a:r>
              <a:rPr lang="sv-SE" dirty="0"/>
              <a:t>På nattvandrarna.nu finns information. Älvsjö AIK och Claes </a:t>
            </a:r>
            <a:r>
              <a:rPr lang="sv-SE" dirty="0" err="1"/>
              <a:t>Cederlind</a:t>
            </a:r>
            <a:r>
              <a:rPr lang="sv-SE" dirty="0"/>
              <a:t> ansvarar. Solan medverkar. För att stadsdelen ska må bättre!</a:t>
            </a:r>
          </a:p>
          <a:p>
            <a:r>
              <a:rPr lang="sv-SE" dirty="0"/>
              <a:t>1 700 kr/tillfälle (helg 3 400kr) till föreningen, 2,5 – 3 timmar senast till </a:t>
            </a:r>
            <a:r>
              <a:rPr lang="sv-SE" dirty="0" err="1"/>
              <a:t>kl</a:t>
            </a:r>
            <a:r>
              <a:rPr lang="sv-SE" dirty="0"/>
              <a:t> 23.00.</a:t>
            </a:r>
          </a:p>
          <a:p>
            <a:r>
              <a:rPr lang="sv-SE" dirty="0"/>
              <a:t>Minst 2 högst 5 personer, om fler delar man på sig</a:t>
            </a:r>
          </a:p>
          <a:p>
            <a:r>
              <a:rPr lang="sv-SE" dirty="0"/>
              <a:t>Anmälan till närpolis och fältassistenter</a:t>
            </a:r>
          </a:p>
          <a:p>
            <a:r>
              <a:rPr lang="sv-SE" dirty="0"/>
              <a:t>Uppträd hövligt och prata med ungdomar. Minsta risk kontakta polisen. Och så klart nykter och drogfri! Kontakta Peter eller Claes vid intresse.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4850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EF59495-41EA-BC38-06FC-A86E15A44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Trepartsöverenskommelsen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DDBD2AA-4BCB-92E5-90E2-E18FE4D70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spcAft>
                <a:spcPts val="2250"/>
              </a:spcAft>
            </a:pPr>
            <a:r>
              <a:rPr lang="sv-SE" b="0" i="0" dirty="0">
                <a:solidFill>
                  <a:srgbClr val="2A2A2A"/>
                </a:solidFill>
                <a:effectLst/>
                <a:latin typeface="proxima-nova"/>
              </a:rPr>
              <a:t>Fastighetsägarna, Hyresgästföreningen och Sveriges Allmännytta – Treparten – kom 2022 överens om en gemensam överenskommelse för att underlätta de årliga hyresförhandlingarna. </a:t>
            </a:r>
          </a:p>
          <a:p>
            <a:pPr algn="l">
              <a:spcAft>
                <a:spcPts val="2250"/>
              </a:spcAft>
            </a:pPr>
            <a:r>
              <a:rPr lang="sv-SE" b="1" i="0" dirty="0">
                <a:solidFill>
                  <a:srgbClr val="2A2A2A"/>
                </a:solidFill>
                <a:effectLst/>
                <a:latin typeface="proxima-nova"/>
              </a:rPr>
              <a:t>Fem olika faktorer </a:t>
            </a:r>
            <a:r>
              <a:rPr lang="sv-SE" b="0" i="0" dirty="0">
                <a:solidFill>
                  <a:srgbClr val="2A2A2A"/>
                </a:solidFill>
                <a:effectLst/>
                <a:latin typeface="proxima-nova"/>
              </a:rPr>
              <a:t>ska användas som grund för förhandlingarna. Två reflekterar lokala förhållanden, som </a:t>
            </a:r>
            <a:r>
              <a:rPr lang="sv-SE" b="1" i="0" dirty="0">
                <a:solidFill>
                  <a:srgbClr val="2A2A2A"/>
                </a:solidFill>
                <a:effectLst/>
                <a:latin typeface="proxima-nova"/>
              </a:rPr>
              <a:t>avgifter för el, värme, avfall, vatten och avlopp samt förvaltnings- och underhållskostnader</a:t>
            </a:r>
            <a:r>
              <a:rPr lang="sv-SE" b="0" i="0" dirty="0">
                <a:solidFill>
                  <a:srgbClr val="2A2A2A"/>
                </a:solidFill>
                <a:effectLst/>
                <a:latin typeface="proxima-nova"/>
              </a:rPr>
              <a:t>. Tre faktorer är nationella – </a:t>
            </a:r>
            <a:r>
              <a:rPr lang="sv-SE" b="1" i="0" dirty="0">
                <a:solidFill>
                  <a:srgbClr val="2A2A2A"/>
                </a:solidFill>
                <a:effectLst/>
                <a:latin typeface="proxima-nova"/>
              </a:rPr>
              <a:t>räntor, BNP och BNP/capita samt inflation exklusive hyror.</a:t>
            </a:r>
            <a:r>
              <a:rPr lang="sv-SE" b="0" i="0" dirty="0">
                <a:solidFill>
                  <a:srgbClr val="2A2A2A"/>
                </a:solidFill>
                <a:effectLst/>
                <a:latin typeface="proxima-nova"/>
              </a:rPr>
              <a:t> Hänsyn bör också tas till den </a:t>
            </a:r>
            <a:r>
              <a:rPr lang="sv-SE" b="1" i="0" dirty="0">
                <a:solidFill>
                  <a:srgbClr val="2A2A2A"/>
                </a:solidFill>
                <a:effectLst/>
                <a:latin typeface="proxima-nova"/>
              </a:rPr>
              <a:t>samhällsekonomiska utvecklingen på den specifika orten</a:t>
            </a:r>
            <a:r>
              <a:rPr lang="sv-SE" b="0" i="0" dirty="0">
                <a:solidFill>
                  <a:srgbClr val="2A2A2A"/>
                </a:solidFill>
                <a:effectLst/>
                <a:latin typeface="proxima-nova"/>
              </a:rPr>
              <a:t> och </a:t>
            </a:r>
            <a:r>
              <a:rPr lang="sv-SE" b="1" i="0" dirty="0">
                <a:solidFill>
                  <a:srgbClr val="2A2A2A"/>
                </a:solidFill>
                <a:effectLst/>
                <a:latin typeface="proxima-nova"/>
              </a:rPr>
              <a:t>hyresgästernas intresse</a:t>
            </a:r>
            <a:r>
              <a:rPr lang="sv-SE" b="0" i="0" dirty="0">
                <a:solidFill>
                  <a:srgbClr val="2A2A2A"/>
                </a:solidFill>
                <a:effectLst/>
                <a:latin typeface="proxima-nova"/>
              </a:rPr>
              <a:t>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9081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D273B83-A648-6E0E-8E00-BF06FF9F90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Hyran och hyreskrav och bostadspolitik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A498674-FBB1-2A15-46F5-1E13EC8D9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dirty="0"/>
              <a:t>2025 i snitt </a:t>
            </a:r>
            <a:r>
              <a:rPr lang="sv-SE" b="1" dirty="0"/>
              <a:t>4,69 %</a:t>
            </a:r>
            <a:r>
              <a:rPr lang="sv-SE" dirty="0"/>
              <a:t> ( 4,75 %) presumtionshyra 3,44 % för ABSH, </a:t>
            </a:r>
            <a:r>
              <a:rPr lang="sv-SE" dirty="0" err="1"/>
              <a:t>SvBO</a:t>
            </a:r>
            <a:r>
              <a:rPr lang="sv-SE" dirty="0"/>
              <a:t> samt </a:t>
            </a:r>
            <a:r>
              <a:rPr lang="sv-SE" dirty="0" err="1"/>
              <a:t>Fambo</a:t>
            </a:r>
            <a:endParaRPr lang="sv-SE" dirty="0"/>
          </a:p>
          <a:p>
            <a:r>
              <a:rPr lang="sv-SE" dirty="0"/>
              <a:t>2026 i snitt </a:t>
            </a:r>
            <a:r>
              <a:rPr lang="sv-SE" b="1" dirty="0"/>
              <a:t>3,5 %</a:t>
            </a:r>
            <a:r>
              <a:rPr lang="sv-SE" dirty="0"/>
              <a:t> (3,55 %) presumtionshyra 2,75 % för ABSH och </a:t>
            </a:r>
            <a:r>
              <a:rPr lang="sv-SE" dirty="0" err="1"/>
              <a:t>Fambo</a:t>
            </a:r>
            <a:endParaRPr lang="sv-SE" dirty="0"/>
          </a:p>
          <a:p>
            <a:r>
              <a:rPr lang="sv-SE" dirty="0"/>
              <a:t>Fastighetsägarnas krav är 15 %. De största privata bolagen gör fortfarande nästan 25 % vinst på varje inbetald hyra</a:t>
            </a:r>
          </a:p>
          <a:p>
            <a:r>
              <a:rPr lang="sv-SE" dirty="0"/>
              <a:t>Regeringen vill sänka amorteringskravet till 1 %</a:t>
            </a:r>
          </a:p>
          <a:p>
            <a:r>
              <a:rPr lang="sv-SE" dirty="0"/>
              <a:t>Regeringen vill låna ut kontantinsatsen till unga vuxna samt sänka amorteringskravet.  Den som är satt i skuld är aldrig fri.</a:t>
            </a:r>
          </a:p>
        </p:txBody>
      </p:sp>
    </p:spTree>
    <p:extLst>
      <p:ext uri="{BB962C8B-B14F-4D97-AF65-F5344CB8AC3E}">
        <p14:creationId xmlns:p14="http://schemas.microsoft.com/office/powerpoint/2010/main" val="279147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6DC0F3F2-4D2B-76AC-9A71-40DCD75D22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426" y="0"/>
            <a:ext cx="7863148" cy="6211887"/>
          </a:xfrm>
          <a:noFill/>
        </p:spPr>
      </p:pic>
    </p:spTree>
    <p:extLst>
      <p:ext uri="{BB962C8B-B14F-4D97-AF65-F5344CB8AC3E}">
        <p14:creationId xmlns:p14="http://schemas.microsoft.com/office/powerpoint/2010/main" val="31628817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BEC92346-7047-CE35-1465-28680A82F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HGF rapport Hyresgästerna 2024 Ekonomi och utsatthet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A213E3A6-9C29-B66D-79BB-883549EA7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Alla boendekostnader har ökat</a:t>
            </a:r>
          </a:p>
          <a:p>
            <a:r>
              <a:rPr lang="sv-SE" dirty="0"/>
              <a:t>Hyresgästernas ekonomi har minskat</a:t>
            </a:r>
          </a:p>
          <a:p>
            <a:r>
              <a:rPr lang="sv-SE" dirty="0"/>
              <a:t>23 % har ekonomiska svårigheter</a:t>
            </a:r>
          </a:p>
          <a:p>
            <a:r>
              <a:rPr lang="sv-SE" dirty="0"/>
              <a:t>Vartannat hushåll kan inte spara</a:t>
            </a:r>
          </a:p>
          <a:p>
            <a:r>
              <a:rPr lang="sv-SE" dirty="0"/>
              <a:t>Vart fjärde hushåll kan inte hantera en oväntad utgift</a:t>
            </a:r>
          </a:p>
          <a:p>
            <a:r>
              <a:rPr lang="sv-SE" dirty="0"/>
              <a:t>Vart femte hushåll har tvingats låna till löpande utgifter</a:t>
            </a:r>
          </a:p>
          <a:p>
            <a:r>
              <a:rPr lang="sv-SE" dirty="0"/>
              <a:t>27 % av hushållen klarar inte tre månaders arbetslöshet,</a:t>
            </a:r>
          </a:p>
        </p:txBody>
      </p:sp>
    </p:spTree>
    <p:extLst>
      <p:ext uri="{BB962C8B-B14F-4D97-AF65-F5344CB8AC3E}">
        <p14:creationId xmlns:p14="http://schemas.microsoft.com/office/powerpoint/2010/main" val="266619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DD5849D-8627-7193-0FAC-FB7F86555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Boendekostnader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35775E8-2425-F0EE-85FB-EDD1938C7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Trångboddheten har ökat från 6-8% men stora skillnader i städer och landet</a:t>
            </a:r>
          </a:p>
          <a:p>
            <a:r>
              <a:rPr lang="sv-SE" dirty="0"/>
              <a:t>Vanligaste hyreskostnaden är 7 500 kr – 10 000 kr</a:t>
            </a:r>
          </a:p>
          <a:p>
            <a:r>
              <a:rPr lang="sv-SE" dirty="0"/>
              <a:t>Idag betalar mer än10 % en hyra över 15 000 kr</a:t>
            </a:r>
          </a:p>
          <a:p>
            <a:r>
              <a:rPr lang="sv-SE" dirty="0"/>
              <a:t>För ägda boenden är boendekostnaden mellan 5 000 kr – 7 500 kr</a:t>
            </a:r>
          </a:p>
          <a:p>
            <a:r>
              <a:rPr lang="sv-SE" dirty="0"/>
              <a:t>Men vi som hyr har lägre inkomster mellan 10 000 – 30 000</a:t>
            </a:r>
          </a:p>
          <a:p>
            <a:r>
              <a:rPr lang="sv-SE" dirty="0"/>
              <a:t>BRF och småhus 20 000 – 60 000 kr/månad.</a:t>
            </a:r>
          </a:p>
        </p:txBody>
      </p:sp>
    </p:spTree>
    <p:extLst>
      <p:ext uri="{BB962C8B-B14F-4D97-AF65-F5344CB8AC3E}">
        <p14:creationId xmlns:p14="http://schemas.microsoft.com/office/powerpoint/2010/main" val="767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A90A8E6-DDAD-D5AD-D2ED-E4DD9EF5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Utsatta hushåll för oss som hyr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7E6BDA7-7817-C8B5-7CA5-6007CF11F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20 % är ekonomiskt stressade</a:t>
            </a:r>
          </a:p>
          <a:p>
            <a:r>
              <a:rPr lang="sv-SE" dirty="0"/>
              <a:t>26 % har en ekonomiskt ohållbar hyra</a:t>
            </a:r>
          </a:p>
          <a:p>
            <a:r>
              <a:rPr lang="sv-SE" dirty="0"/>
              <a:t>Ränteavdraget 57 miljarder och ROT-avdraget 11 miljarder. I genomsnitt 36 500 kr/år i Ränteavdrag.</a:t>
            </a:r>
          </a:p>
          <a:p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7591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1174</Words>
  <Application>Microsoft Office PowerPoint</Application>
  <PresentationFormat>Bredbild</PresentationFormat>
  <Paragraphs>136</Paragraphs>
  <Slides>25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7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25</vt:i4>
      </vt:variant>
    </vt:vector>
  </HeadingPairs>
  <TitlesOfParts>
    <vt:vector size="33" baseType="lpstr">
      <vt:lpstr>Aptos</vt:lpstr>
      <vt:lpstr>Aptos Display</vt:lpstr>
      <vt:lpstr>Arial</vt:lpstr>
      <vt:lpstr>Calibri</vt:lpstr>
      <vt:lpstr>proxima-nova</vt:lpstr>
      <vt:lpstr>Times New Roman</vt:lpstr>
      <vt:lpstr>Wingdings</vt:lpstr>
      <vt:lpstr>Office-tema</vt:lpstr>
      <vt:lpstr>PowerPoint-presentation</vt:lpstr>
      <vt:lpstr>Det här ska vi prata och diskutera om</vt:lpstr>
      <vt:lpstr>Nattvandring och Platssamverkan</vt:lpstr>
      <vt:lpstr>Trepartsöverenskommelsen</vt:lpstr>
      <vt:lpstr>Hyran och hyreskrav och bostadspolitik</vt:lpstr>
      <vt:lpstr>PowerPoint-presentation</vt:lpstr>
      <vt:lpstr>HGF rapport Hyresgästerna 2024 Ekonomi och utsatthet</vt:lpstr>
      <vt:lpstr>Boendekostnader</vt:lpstr>
      <vt:lpstr>Utsatta hushåll för oss som hyr</vt:lpstr>
      <vt:lpstr> </vt:lpstr>
      <vt:lpstr>Stockholm – en delad stad </vt:lpstr>
      <vt:lpstr>Allmännyttan måste:  </vt:lpstr>
      <vt:lpstr>Hur har stadens politiker  förvaltat sitt bästa verktyg? </vt:lpstr>
      <vt:lpstr>      75 000 hushåll var trångbodda   64 000 bor i andra hand   2 500 var helt hemlösa i Stockholm 2022  Unga, utan inkomst har svårt att flytta hemifrån  Låginkomsttagare har svårt att få hyreskontrakt  Renovräkningar  Saknas äldreboende  </vt:lpstr>
      <vt:lpstr>Unga vuxna – Stockholms handelskammare november 2024. </vt:lpstr>
      <vt:lpstr>HYRESRÄTT – ett eftertraktat boende</vt:lpstr>
      <vt:lpstr>Det är nog nu – våra krav från Stockholms stads hyresgästföreningar</vt:lpstr>
      <vt:lpstr>PowerPoint-presentation</vt:lpstr>
      <vt:lpstr>PowerPoint-presentation</vt:lpstr>
      <vt:lpstr>PowerPoint-presentation</vt:lpstr>
      <vt:lpstr>Verksamhet 2025</vt:lpstr>
      <vt:lpstr>Ansökan Potten 2025</vt:lpstr>
      <vt:lpstr>Panncentralen som kulturhus/allaktivitetshus</vt:lpstr>
      <vt:lpstr>Stockholmshems nya organisation</vt:lpstr>
      <vt:lpstr>Övrigt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Gunilla Roxby Cromvall</dc:creator>
  <cp:lastModifiedBy>Gunilla Roxby Cromvall</cp:lastModifiedBy>
  <cp:revision>1</cp:revision>
  <cp:lastPrinted>2024-11-11T12:59:12Z</cp:lastPrinted>
  <dcterms:created xsi:type="dcterms:W3CDTF">2024-11-11T10:42:28Z</dcterms:created>
  <dcterms:modified xsi:type="dcterms:W3CDTF">2024-11-11T16:36:51Z</dcterms:modified>
</cp:coreProperties>
</file>